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21"/>
  </p:notesMasterIdLst>
  <p:sldIdLst>
    <p:sldId id="9753" r:id="rId5"/>
    <p:sldId id="9772" r:id="rId6"/>
    <p:sldId id="9757" r:id="rId7"/>
    <p:sldId id="9768" r:id="rId8"/>
    <p:sldId id="9770" r:id="rId9"/>
    <p:sldId id="9769" r:id="rId10"/>
    <p:sldId id="9780" r:id="rId11"/>
    <p:sldId id="9787" r:id="rId12"/>
    <p:sldId id="9791" r:id="rId13"/>
    <p:sldId id="9792" r:id="rId14"/>
    <p:sldId id="9793" r:id="rId15"/>
    <p:sldId id="9785" r:id="rId16"/>
    <p:sldId id="9786" r:id="rId17"/>
    <p:sldId id="256" r:id="rId18"/>
    <p:sldId id="9773" r:id="rId19"/>
    <p:sldId id="737" r:id="rId20"/>
  </p:sldIdLst>
  <p:sldSz cx="12192000" cy="6858000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80DB2711-26FF-3D31-27A6-4C71045E6416}" name="Kirsty Bryant" initials="KB" userId="S::kirsty.bryant@un.org::903b4ad3-0194-4ae1-ba57-b7672b8705c2" providerId="AD"/>
  <p188:author id="{BDFB9F15-9FCB-E1F9-DCBA-E56482F64D43}" name="Usman Tariq" initials="UT" userId="S::usman.tariq@un.org::85a9ef4e-2f86-4216-9798-4976e7583335" providerId="AD"/>
  <p188:author id="{95F770CA-87DE-8345-0B1A-942746044B32}" name="Assia Sidibe" initials="AS" userId="S::assia.sidibe1@undp.org::bd5f587b-f431-46a5-817d-1602637bbccb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FFCC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2A7DD88-CD45-4EC7-A843-2635187ECDC5}" v="4" dt="2024-10-03T12:42:52.845"/>
    <p1510:client id="{39F74A4D-14F9-6874-4713-FE56D072EAC3}" v="353" dt="2024-10-02T23:18:06.01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A488322-F2BA-4B5B-9748-0D474271808F}" styleName="Medium Style 3 - Ac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74C1A8A3-306A-4EB7-A6B1-4F7E0EB9C5D6}" styleName="Medium Style 3 - Accent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EB9631B5-78F2-41C9-869B-9F39066F8104}" styleName="Medium Style 3 - 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EB344D84-9AFB-497E-A393-DC336BA19D2E}" styleName="Medium Style 3 - Accent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85BE263C-DBD7-4A20-BB59-AAB30ACAA65A}" styleName="Medium Style 3 - 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EC20E35-A176-4012-BC5E-935CFFF8708E}" styleName="Medium Style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68D230F3-CF80-4859-8CE7-A43EE81993B5}" styleName="Light Style 1 - Accent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697" autoAdjust="0"/>
    <p:restoredTop sz="78692" autoAdjust="0"/>
  </p:normalViewPr>
  <p:slideViewPr>
    <p:cSldViewPr snapToGrid="0">
      <p:cViewPr varScale="1">
        <p:scale>
          <a:sx n="87" d="100"/>
          <a:sy n="87" d="100"/>
        </p:scale>
        <p:origin x="1242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microsoft.com/office/2015/10/relationships/revisionInfo" Target="revisionInfo.xml"/><Relationship Id="rId3" Type="http://schemas.openxmlformats.org/officeDocument/2006/relationships/customXml" Target="../customXml/item3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presProps" Target="presProps.xml"/><Relationship Id="rId27" Type="http://schemas.microsoft.com/office/2018/10/relationships/authors" Target="author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1727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endParaRPr lang="fr-F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1727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DF3A1EEE-FF6E-4676-8D9C-EB4A7D74E760}" type="datetimeFigureOut">
              <a:rPr lang="fr-FR" smtClean="0"/>
              <a:t>03/10/2024</a:t>
            </a:fld>
            <a:endParaRPr lang="fr-F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77875" y="1200150"/>
            <a:ext cx="5759450" cy="32400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fr-FR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620577"/>
            <a:ext cx="5852160" cy="3780473"/>
          </a:xfrm>
          <a:prstGeom prst="rect">
            <a:avLst/>
          </a:prstGeom>
        </p:spPr>
        <p:txBody>
          <a:bodyPr vert="horz" lIns="96661" tIns="48331" rIns="96661" bIns="4833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1726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1726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439148AB-4A02-43A9-A889-6F4E0CFEA8BB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80070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39148AB-4A02-43A9-A889-6F4E0CFEA8BB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619561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39148AB-4A02-43A9-A889-6F4E0CFEA8BB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109922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39148AB-4A02-43A9-A889-6F4E0CFEA8BB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700010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6AEDE34-C1B6-4426-B54A-D401744109C1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022266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6AEDE34-C1B6-4426-B54A-D401744109C1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520764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6AEDE34-C1B6-4426-B54A-D401744109C1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851773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>
              <a:solidFill>
                <a:srgbClr val="0C110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39148AB-4A02-43A9-A889-6F4E0CFEA8BB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041067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just">
              <a:spcBef>
                <a:spcPts val="600"/>
              </a:spcBef>
              <a:spcAft>
                <a:spcPts val="600"/>
              </a:spcAft>
              <a:tabLst>
                <a:tab pos="720090" algn="l"/>
              </a:tabLst>
            </a:pPr>
            <a:endParaRPr lang="en-GB" sz="1800" dirty="0">
              <a:solidFill>
                <a:srgbClr val="0C110F"/>
              </a:solidFill>
              <a:latin typeface="Heebo"/>
              <a:cs typeface="Heebo"/>
            </a:endParaRPr>
          </a:p>
          <a:p>
            <a:pPr marL="0" marR="0" indent="0" algn="just">
              <a:spcBef>
                <a:spcPts val="600"/>
              </a:spcBef>
              <a:spcAft>
                <a:spcPts val="600"/>
              </a:spcAft>
              <a:tabLst>
                <a:tab pos="720090" algn="l"/>
              </a:tabLst>
            </a:pPr>
            <a:endParaRPr lang="en-GB" sz="1800" i="1" dirty="0">
              <a:solidFill>
                <a:srgbClr val="4472C4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39148AB-4A02-43A9-A889-6F4E0CFEA8BB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304474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39148AB-4A02-43A9-A889-6F4E0CFEA8BB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464366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39148AB-4A02-43A9-A889-6F4E0CFEA8BB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766502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39148AB-4A02-43A9-A889-6F4E0CFEA8BB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4673885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39148AB-4A02-43A9-A889-6F4E0CFEA8BB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769515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CA" dirty="0"/>
              <a:t>DSI Co-Chairs</a:t>
            </a:r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39148AB-4A02-43A9-A889-6F4E0CFEA8BB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983928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39148AB-4A02-43A9-A889-6F4E0CFEA8BB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999959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39148AB-4A02-43A9-A889-6F4E0CFEA8BB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383801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defTabSz="1021806">
              <a:defRPr/>
            </a:pPr>
            <a:fld id="{B79C2841-0241-4ADC-B79F-EE3DFC277BC0}" type="slidenum">
              <a:rPr lang="en-CA">
                <a:solidFill>
                  <a:prstClr val="black"/>
                </a:solidFill>
                <a:latin typeface="Calibri" panose="020F0502020204030204"/>
              </a:rPr>
              <a:pPr defTabSz="1021806">
                <a:defRPr/>
              </a:pPr>
              <a:t>16</a:t>
            </a:fld>
            <a:endParaRPr lang="en-CA">
              <a:solidFill>
                <a:prstClr val="black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41453988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11">
            <a:extLst>
              <a:ext uri="{FF2B5EF4-FFF2-40B4-BE49-F238E27FC236}">
                <a16:creationId xmlns:a16="http://schemas.microsoft.com/office/drawing/2014/main" id="{CC2E23DB-41F4-682E-D7AF-20D889FC7507}"/>
              </a:ext>
            </a:extLst>
          </p:cNvPr>
          <p:cNvSpPr/>
          <p:nvPr/>
        </p:nvSpPr>
        <p:spPr>
          <a:xfrm>
            <a:off x="1" y="1"/>
            <a:ext cx="12191999" cy="595487"/>
          </a:xfrm>
          <a:custGeom>
            <a:avLst/>
            <a:gdLst/>
            <a:ahLst/>
            <a:cxnLst/>
            <a:rect l="l" t="t" r="r" b="b"/>
            <a:pathLst>
              <a:path w="4648118" h="329106">
                <a:moveTo>
                  <a:pt x="0" y="0"/>
                </a:moveTo>
                <a:lnTo>
                  <a:pt x="4648118" y="0"/>
                </a:lnTo>
                <a:lnTo>
                  <a:pt x="4648118" y="329106"/>
                </a:lnTo>
                <a:lnTo>
                  <a:pt x="0" y="329106"/>
                </a:lnTo>
                <a:close/>
              </a:path>
            </a:pathLst>
          </a:custGeom>
          <a:solidFill>
            <a:srgbClr val="53AE94"/>
          </a:solidFill>
        </p:spPr>
        <p:txBody>
          <a:bodyPr/>
          <a:lstStyle/>
          <a:p>
            <a:endParaRPr lang="en-CA" sz="1200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 anchor="t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	Linkages to Goal C and Target 13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/>
        <p:txBody>
          <a:bodyPr/>
          <a:lstStyle>
            <a:lvl1pPr>
              <a:defRPr/>
            </a:lvl1pPr>
            <a:lvl2pPr marL="647715" indent="-342900">
              <a:buFont typeface="+mj-lt"/>
              <a:buAutoNum type="arabicPeriod"/>
              <a:defRPr/>
            </a:lvl2pPr>
          </a:lstStyle>
          <a:p>
            <a:pPr lvl="0"/>
            <a:r>
              <a:rPr lang="en-US" dirty="0"/>
              <a:t>Goal C -&gt; outcome (final state)</a:t>
            </a:r>
          </a:p>
          <a:p>
            <a:pPr lvl="0"/>
            <a:r>
              <a:rPr lang="en-US" dirty="0"/>
              <a:t>Target 13 -&gt; output (action)</a:t>
            </a:r>
          </a:p>
          <a:p>
            <a:pPr lvl="0"/>
            <a:r>
              <a:rPr lang="en-US" dirty="0"/>
              <a:t>SBSTTA requested the Working Group on DSI to consider the Monitoring Framework of the KM-GBF</a:t>
            </a:r>
          </a:p>
          <a:p>
            <a:pPr marL="609630" marR="0" lvl="1" indent="-304815" algn="l" defTabSz="60963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en-GB" sz="1800" i="1" dirty="0">
              <a:effectLst/>
              <a:latin typeface="Times New Roman" panose="02020603050405020304" pitchFamily="18" charset="0"/>
              <a:ea typeface="SimSun" panose="02010600030101010101" pitchFamily="2" charset="-122"/>
            </a:endParaRPr>
          </a:p>
          <a:p>
            <a:pPr marL="609630" marR="0" lvl="1" indent="-304815" algn="l" defTabSz="60963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en-GB" sz="1800" i="1" dirty="0">
              <a:effectLst/>
              <a:latin typeface="Times New Roman" panose="02020603050405020304" pitchFamily="18" charset="0"/>
              <a:ea typeface="SimSun" panose="02010600030101010101" pitchFamily="2" charset="-122"/>
            </a:endParaRPr>
          </a:p>
          <a:p>
            <a:pPr marL="609630" marR="0" lvl="1" indent="-304815" algn="l" defTabSz="60963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en-GB" sz="1800" i="1" dirty="0">
              <a:effectLst/>
              <a:latin typeface="Times New Roman" panose="02020603050405020304" pitchFamily="18" charset="0"/>
              <a:ea typeface="SimSun" panose="02010600030101010101" pitchFamily="2" charset="-122"/>
            </a:endParaRPr>
          </a:p>
          <a:p>
            <a:pPr marL="609630" marR="0" lvl="1" indent="-304815" algn="l" defTabSz="60963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sz="1800" i="1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Recommends</a:t>
            </a:r>
            <a:r>
              <a:rPr lang="en-GB" sz="1800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 the inclusion in the monitoring framework for the Kunming-Montreal Global Biodiversity Framework of a disaggregation by relevant access and benefit-sharing instruments of the headline indicators for Goal C and Target 13 on monetary and non-monetary benefit-sharing, and the following question as a placeholder for the binary indicator as it relates to digital sequence information on genetic resources: “Does your country have administrative, policy or legislative measures pursuant to decision 16/-- on the operationalization of the multilateral mechanism?”; </a:t>
            </a:r>
            <a:endParaRPr lang="en-US" sz="1800" dirty="0">
              <a:effectLst/>
              <a:latin typeface="Times New Roman" panose="02020603050405020304" pitchFamily="18" charset="0"/>
              <a:ea typeface="SimSun" panose="02010600030101010101" pitchFamily="2" charset="-122"/>
            </a:endParaRP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675710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1167" y="1549400"/>
            <a:ext cx="7069667" cy="680509"/>
          </a:xfrm>
        </p:spPr>
        <p:txBody>
          <a:bodyPr anchor="t"/>
          <a:lstStyle>
            <a:lvl1pPr algn="ctr">
              <a:defRPr sz="2667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2561167" y="2590800"/>
            <a:ext cx="7069667" cy="1591733"/>
          </a:xfrm>
        </p:spPr>
        <p:txBody>
          <a:bodyPr anchor="t"/>
          <a:lstStyle>
            <a:lvl1pPr marL="0" indent="0" algn="ctr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1pPr>
            <a:lvl2pPr marL="304815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2pPr>
            <a:lvl3pPr marL="609630" indent="0">
              <a:buNone/>
              <a:defRPr sz="1067">
                <a:solidFill>
                  <a:schemeClr val="tx1">
                    <a:tint val="75000"/>
                  </a:schemeClr>
                </a:solidFill>
              </a:defRPr>
            </a:lvl3pPr>
            <a:lvl4pPr marL="914446" indent="0">
              <a:buNone/>
              <a:defRPr sz="933">
                <a:solidFill>
                  <a:schemeClr val="tx1">
                    <a:tint val="75000"/>
                  </a:schemeClr>
                </a:solidFill>
              </a:defRPr>
            </a:lvl4pPr>
            <a:lvl5pPr marL="1219261" indent="0">
              <a:buNone/>
              <a:defRPr sz="933">
                <a:solidFill>
                  <a:schemeClr val="tx1">
                    <a:tint val="75000"/>
                  </a:schemeClr>
                </a:solidFill>
              </a:defRPr>
            </a:lvl5pPr>
            <a:lvl6pPr marL="1524076" indent="0">
              <a:buNone/>
              <a:defRPr sz="933">
                <a:solidFill>
                  <a:schemeClr val="tx1">
                    <a:tint val="75000"/>
                  </a:schemeClr>
                </a:solidFill>
              </a:defRPr>
            </a:lvl6pPr>
            <a:lvl7pPr marL="1828891" indent="0">
              <a:buNone/>
              <a:defRPr sz="933">
                <a:solidFill>
                  <a:schemeClr val="tx1">
                    <a:tint val="75000"/>
                  </a:schemeClr>
                </a:solidFill>
              </a:defRPr>
            </a:lvl7pPr>
            <a:lvl8pPr marL="2133707" indent="0">
              <a:buNone/>
              <a:defRPr sz="933">
                <a:solidFill>
                  <a:schemeClr val="tx1">
                    <a:tint val="75000"/>
                  </a:schemeClr>
                </a:solidFill>
              </a:defRPr>
            </a:lvl8pPr>
            <a:lvl9pPr marL="2438522" indent="0">
              <a:buNone/>
              <a:defRPr sz="9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DRAFT</a:t>
            </a:r>
          </a:p>
        </p:txBody>
      </p:sp>
      <p:sp>
        <p:nvSpPr>
          <p:cNvPr id="5" name="Freeform 11">
            <a:extLst>
              <a:ext uri="{FF2B5EF4-FFF2-40B4-BE49-F238E27FC236}">
                <a16:creationId xmlns:a16="http://schemas.microsoft.com/office/drawing/2014/main" id="{D208D9B9-B1FC-352A-1ECD-164CEDDC7114}"/>
              </a:ext>
            </a:extLst>
          </p:cNvPr>
          <p:cNvSpPr/>
          <p:nvPr/>
        </p:nvSpPr>
        <p:spPr>
          <a:xfrm>
            <a:off x="1" y="1"/>
            <a:ext cx="12191999" cy="595487"/>
          </a:xfrm>
          <a:custGeom>
            <a:avLst/>
            <a:gdLst/>
            <a:ahLst/>
            <a:cxnLst/>
            <a:rect l="l" t="t" r="r" b="b"/>
            <a:pathLst>
              <a:path w="4648118" h="329106">
                <a:moveTo>
                  <a:pt x="0" y="0"/>
                </a:moveTo>
                <a:lnTo>
                  <a:pt x="4648118" y="0"/>
                </a:lnTo>
                <a:lnTo>
                  <a:pt x="4648118" y="329106"/>
                </a:lnTo>
                <a:lnTo>
                  <a:pt x="0" y="329106"/>
                </a:lnTo>
                <a:close/>
              </a:path>
            </a:pathLst>
          </a:custGeom>
          <a:solidFill>
            <a:srgbClr val="F9C542"/>
          </a:solidFill>
        </p:spPr>
        <p:txBody>
          <a:bodyPr/>
          <a:lstStyle/>
          <a:p>
            <a:endParaRPr lang="en-CA" sz="1200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EF9A19A1-915B-118D-C421-EF74BD9D4114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595487"/>
          </a:xfrm>
          <a:prstGeom prst="rect">
            <a:avLst/>
          </a:prstGeom>
          <a:solidFill>
            <a:srgbClr val="F9C542"/>
          </a:solidFill>
        </p:spPr>
        <p:txBody>
          <a:bodyPr vert="horz" lIns="60960" tIns="30480" rIns="60960" bIns="30480" rtlCol="0" anchor="t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2933"/>
          </a:p>
        </p:txBody>
      </p:sp>
    </p:spTree>
    <p:extLst>
      <p:ext uri="{BB962C8B-B14F-4D97-AF65-F5344CB8AC3E}">
        <p14:creationId xmlns:p14="http://schemas.microsoft.com/office/powerpoint/2010/main" val="2249973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11">
            <a:extLst>
              <a:ext uri="{FF2B5EF4-FFF2-40B4-BE49-F238E27FC236}">
                <a16:creationId xmlns:a16="http://schemas.microsoft.com/office/drawing/2014/main" id="{EA5EFE5D-8444-243D-CADA-F9C44EE6C9B0}"/>
              </a:ext>
            </a:extLst>
          </p:cNvPr>
          <p:cNvSpPr/>
          <p:nvPr/>
        </p:nvSpPr>
        <p:spPr>
          <a:xfrm>
            <a:off x="0" y="-19562"/>
            <a:ext cx="12192000" cy="615049"/>
          </a:xfrm>
          <a:custGeom>
            <a:avLst/>
            <a:gdLst/>
            <a:ahLst/>
            <a:cxnLst/>
            <a:rect l="l" t="t" r="r" b="b"/>
            <a:pathLst>
              <a:path w="4648118" h="329106">
                <a:moveTo>
                  <a:pt x="0" y="0"/>
                </a:moveTo>
                <a:lnTo>
                  <a:pt x="4648118" y="0"/>
                </a:lnTo>
                <a:lnTo>
                  <a:pt x="4648118" y="329106"/>
                </a:lnTo>
                <a:lnTo>
                  <a:pt x="0" y="329106"/>
                </a:lnTo>
                <a:close/>
              </a:path>
            </a:pathLst>
          </a:custGeom>
          <a:solidFill>
            <a:srgbClr val="E08476"/>
          </a:solidFill>
        </p:spPr>
        <p:txBody>
          <a:bodyPr/>
          <a:lstStyle/>
          <a:p>
            <a:endParaRPr lang="en-CA" sz="120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 anchor="t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	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00334" y="922386"/>
            <a:ext cx="5543266" cy="595487"/>
          </a:xfrm>
        </p:spPr>
        <p:txBody>
          <a:bodyPr anchor="t"/>
          <a:lstStyle>
            <a:lvl1pPr marL="0" indent="0">
              <a:buNone/>
              <a:defRPr sz="1600" b="1"/>
            </a:lvl1pPr>
            <a:lvl2pPr marL="304815" indent="0">
              <a:buNone/>
              <a:defRPr sz="1333" b="1"/>
            </a:lvl2pPr>
            <a:lvl3pPr marL="609630" indent="0">
              <a:buNone/>
              <a:defRPr sz="1200" b="1"/>
            </a:lvl3pPr>
            <a:lvl4pPr marL="914446" indent="0">
              <a:buNone/>
              <a:defRPr sz="1067" b="1"/>
            </a:lvl4pPr>
            <a:lvl5pPr marL="1219261" indent="0">
              <a:buNone/>
              <a:defRPr sz="1067" b="1"/>
            </a:lvl5pPr>
            <a:lvl6pPr marL="1524076" indent="0">
              <a:buNone/>
              <a:defRPr sz="1067" b="1"/>
            </a:lvl6pPr>
            <a:lvl7pPr marL="1828891" indent="0">
              <a:buNone/>
              <a:defRPr sz="1067" b="1"/>
            </a:lvl7pPr>
            <a:lvl8pPr marL="2133707" indent="0">
              <a:buNone/>
              <a:defRPr sz="1067" b="1"/>
            </a:lvl8pPr>
            <a:lvl9pPr marL="2438522" indent="0">
              <a:buNone/>
              <a:defRPr sz="1067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48400" y="922386"/>
            <a:ext cx="5543266" cy="595487"/>
          </a:xfrm>
        </p:spPr>
        <p:txBody>
          <a:bodyPr anchor="t"/>
          <a:lstStyle>
            <a:lvl1pPr marL="0" indent="0">
              <a:buNone/>
              <a:defRPr sz="1600" b="1"/>
            </a:lvl1pPr>
            <a:lvl2pPr marL="304815" indent="0">
              <a:buNone/>
              <a:defRPr sz="1333" b="1"/>
            </a:lvl2pPr>
            <a:lvl3pPr marL="609630" indent="0">
              <a:buNone/>
              <a:defRPr sz="1200" b="1"/>
            </a:lvl3pPr>
            <a:lvl4pPr marL="914446" indent="0">
              <a:buNone/>
              <a:defRPr sz="1067" b="1"/>
            </a:lvl4pPr>
            <a:lvl5pPr marL="1219261" indent="0">
              <a:buNone/>
              <a:defRPr sz="1067" b="1"/>
            </a:lvl5pPr>
            <a:lvl6pPr marL="1524076" indent="0">
              <a:buNone/>
              <a:defRPr sz="1067" b="1"/>
            </a:lvl6pPr>
            <a:lvl7pPr marL="1828891" indent="0">
              <a:buNone/>
              <a:defRPr sz="1067" b="1"/>
            </a:lvl7pPr>
            <a:lvl8pPr marL="2133707" indent="0">
              <a:buNone/>
              <a:defRPr sz="1067" b="1"/>
            </a:lvl8pPr>
            <a:lvl9pPr marL="2438522" indent="0">
              <a:buNone/>
              <a:defRPr sz="1067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48400" y="1679938"/>
            <a:ext cx="5543266" cy="4123266"/>
          </a:xfrm>
        </p:spPr>
        <p:txBody>
          <a:bodyPr/>
          <a:lstStyle>
            <a:lvl1pPr>
              <a:defRPr sz="1600"/>
            </a:lvl1pPr>
            <a:lvl2pPr>
              <a:defRPr sz="1333"/>
            </a:lvl2pPr>
            <a:lvl3pPr>
              <a:defRPr sz="1200"/>
            </a:lvl3pPr>
            <a:lvl4pPr>
              <a:defRPr sz="1067"/>
            </a:lvl4pPr>
            <a:lvl5pPr>
              <a:defRPr sz="1067"/>
            </a:lvl5pPr>
            <a:lvl6pPr>
              <a:defRPr sz="1067"/>
            </a:lvl6pPr>
            <a:lvl7pPr>
              <a:defRPr sz="1067"/>
            </a:lvl7pPr>
            <a:lvl8pPr>
              <a:defRPr sz="1067"/>
            </a:lvl8pPr>
            <a:lvl9pPr>
              <a:defRPr sz="1067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Content Placeholder 5">
            <a:extLst>
              <a:ext uri="{FF2B5EF4-FFF2-40B4-BE49-F238E27FC236}">
                <a16:creationId xmlns:a16="http://schemas.microsoft.com/office/drawing/2014/main" id="{DFC2702C-836F-9701-BFDE-6A58EFE5DAC9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400334" y="1679938"/>
            <a:ext cx="5543266" cy="4123266"/>
          </a:xfrm>
        </p:spPr>
        <p:txBody>
          <a:bodyPr/>
          <a:lstStyle>
            <a:lvl1pPr>
              <a:defRPr sz="1600"/>
            </a:lvl1pPr>
            <a:lvl2pPr>
              <a:defRPr sz="1333"/>
            </a:lvl2pPr>
            <a:lvl3pPr>
              <a:defRPr sz="1200"/>
            </a:lvl3pPr>
            <a:lvl4pPr>
              <a:defRPr sz="1067"/>
            </a:lvl4pPr>
            <a:lvl5pPr>
              <a:defRPr sz="1067"/>
            </a:lvl5pPr>
            <a:lvl6pPr>
              <a:defRPr sz="1067"/>
            </a:lvl6pPr>
            <a:lvl7pPr>
              <a:defRPr sz="1067"/>
            </a:lvl7pPr>
            <a:lvl8pPr>
              <a:defRPr sz="1067"/>
            </a:lvl8pPr>
            <a:lvl9pPr>
              <a:defRPr sz="1067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9430464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11">
            <a:extLst>
              <a:ext uri="{FF2B5EF4-FFF2-40B4-BE49-F238E27FC236}">
                <a16:creationId xmlns:a16="http://schemas.microsoft.com/office/drawing/2014/main" id="{EA5EFE5D-8444-243D-CADA-F9C44EE6C9B0}"/>
              </a:ext>
            </a:extLst>
          </p:cNvPr>
          <p:cNvSpPr/>
          <p:nvPr/>
        </p:nvSpPr>
        <p:spPr>
          <a:xfrm>
            <a:off x="0" y="-19562"/>
            <a:ext cx="12192000" cy="615049"/>
          </a:xfrm>
          <a:custGeom>
            <a:avLst/>
            <a:gdLst/>
            <a:ahLst/>
            <a:cxnLst/>
            <a:rect l="l" t="t" r="r" b="b"/>
            <a:pathLst>
              <a:path w="4648118" h="329106">
                <a:moveTo>
                  <a:pt x="0" y="0"/>
                </a:moveTo>
                <a:lnTo>
                  <a:pt x="4648118" y="0"/>
                </a:lnTo>
                <a:lnTo>
                  <a:pt x="4648118" y="329106"/>
                </a:lnTo>
                <a:lnTo>
                  <a:pt x="0" y="329106"/>
                </a:lnTo>
                <a:close/>
              </a:path>
            </a:pathLst>
          </a:custGeom>
          <a:solidFill>
            <a:srgbClr val="AB716F"/>
          </a:solidFill>
        </p:spPr>
        <p:txBody>
          <a:bodyPr/>
          <a:lstStyle/>
          <a:p>
            <a:endParaRPr lang="en-CA" sz="120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0" y="0"/>
            <a:ext cx="12192000" cy="595487"/>
          </a:xfrm>
        </p:spPr>
        <p:txBody>
          <a:bodyPr anchor="t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	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00334" y="922386"/>
            <a:ext cx="5543266" cy="595487"/>
          </a:xfrm>
        </p:spPr>
        <p:txBody>
          <a:bodyPr anchor="t"/>
          <a:lstStyle>
            <a:lvl1pPr marL="0" indent="0">
              <a:buNone/>
              <a:defRPr sz="1600" b="1"/>
            </a:lvl1pPr>
            <a:lvl2pPr marL="304815" indent="0">
              <a:buNone/>
              <a:defRPr sz="1333" b="1"/>
            </a:lvl2pPr>
            <a:lvl3pPr marL="609630" indent="0">
              <a:buNone/>
              <a:defRPr sz="1200" b="1"/>
            </a:lvl3pPr>
            <a:lvl4pPr marL="914446" indent="0">
              <a:buNone/>
              <a:defRPr sz="1067" b="1"/>
            </a:lvl4pPr>
            <a:lvl5pPr marL="1219261" indent="0">
              <a:buNone/>
              <a:defRPr sz="1067" b="1"/>
            </a:lvl5pPr>
            <a:lvl6pPr marL="1524076" indent="0">
              <a:buNone/>
              <a:defRPr sz="1067" b="1"/>
            </a:lvl6pPr>
            <a:lvl7pPr marL="1828891" indent="0">
              <a:buNone/>
              <a:defRPr sz="1067" b="1"/>
            </a:lvl7pPr>
            <a:lvl8pPr marL="2133707" indent="0">
              <a:buNone/>
              <a:defRPr sz="1067" b="1"/>
            </a:lvl8pPr>
            <a:lvl9pPr marL="2438522" indent="0">
              <a:buNone/>
              <a:defRPr sz="1067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48400" y="922386"/>
            <a:ext cx="5543266" cy="595487"/>
          </a:xfrm>
        </p:spPr>
        <p:txBody>
          <a:bodyPr anchor="t"/>
          <a:lstStyle>
            <a:lvl1pPr marL="0" indent="0">
              <a:buNone/>
              <a:defRPr sz="1600" b="1"/>
            </a:lvl1pPr>
            <a:lvl2pPr marL="304815" indent="0">
              <a:buNone/>
              <a:defRPr sz="1333" b="1"/>
            </a:lvl2pPr>
            <a:lvl3pPr marL="609630" indent="0">
              <a:buNone/>
              <a:defRPr sz="1200" b="1"/>
            </a:lvl3pPr>
            <a:lvl4pPr marL="914446" indent="0">
              <a:buNone/>
              <a:defRPr sz="1067" b="1"/>
            </a:lvl4pPr>
            <a:lvl5pPr marL="1219261" indent="0">
              <a:buNone/>
              <a:defRPr sz="1067" b="1"/>
            </a:lvl5pPr>
            <a:lvl6pPr marL="1524076" indent="0">
              <a:buNone/>
              <a:defRPr sz="1067" b="1"/>
            </a:lvl6pPr>
            <a:lvl7pPr marL="1828891" indent="0">
              <a:buNone/>
              <a:defRPr sz="1067" b="1"/>
            </a:lvl7pPr>
            <a:lvl8pPr marL="2133707" indent="0">
              <a:buNone/>
              <a:defRPr sz="1067" b="1"/>
            </a:lvl8pPr>
            <a:lvl9pPr marL="2438522" indent="0">
              <a:buNone/>
              <a:defRPr sz="1067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48400" y="1679938"/>
            <a:ext cx="5543266" cy="4123266"/>
          </a:xfrm>
        </p:spPr>
        <p:txBody>
          <a:bodyPr/>
          <a:lstStyle>
            <a:lvl1pPr>
              <a:defRPr sz="1600"/>
            </a:lvl1pPr>
            <a:lvl2pPr>
              <a:defRPr sz="1333"/>
            </a:lvl2pPr>
            <a:lvl3pPr>
              <a:defRPr sz="1200"/>
            </a:lvl3pPr>
            <a:lvl4pPr>
              <a:defRPr sz="1067"/>
            </a:lvl4pPr>
            <a:lvl5pPr>
              <a:defRPr sz="1067"/>
            </a:lvl5pPr>
            <a:lvl6pPr>
              <a:defRPr sz="1067"/>
            </a:lvl6pPr>
            <a:lvl7pPr>
              <a:defRPr sz="1067"/>
            </a:lvl7pPr>
            <a:lvl8pPr>
              <a:defRPr sz="1067"/>
            </a:lvl8pPr>
            <a:lvl9pPr>
              <a:defRPr sz="1067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Content Placeholder 5">
            <a:extLst>
              <a:ext uri="{FF2B5EF4-FFF2-40B4-BE49-F238E27FC236}">
                <a16:creationId xmlns:a16="http://schemas.microsoft.com/office/drawing/2014/main" id="{DFC2702C-836F-9701-BFDE-6A58EFE5DAC9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400334" y="1679938"/>
            <a:ext cx="5543266" cy="4123266"/>
          </a:xfrm>
        </p:spPr>
        <p:txBody>
          <a:bodyPr/>
          <a:lstStyle>
            <a:lvl1pPr>
              <a:defRPr sz="1600"/>
            </a:lvl1pPr>
            <a:lvl2pPr>
              <a:defRPr sz="1333"/>
            </a:lvl2pPr>
            <a:lvl3pPr>
              <a:defRPr sz="1200"/>
            </a:lvl3pPr>
            <a:lvl4pPr>
              <a:defRPr sz="1067"/>
            </a:lvl4pPr>
            <a:lvl5pPr>
              <a:defRPr sz="1067"/>
            </a:lvl5pPr>
            <a:lvl6pPr>
              <a:defRPr sz="1067"/>
            </a:lvl6pPr>
            <a:lvl7pPr>
              <a:defRPr sz="1067"/>
            </a:lvl7pPr>
            <a:lvl8pPr>
              <a:defRPr sz="1067"/>
            </a:lvl8pPr>
            <a:lvl9pPr>
              <a:defRPr sz="1067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0861893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11">
            <a:extLst>
              <a:ext uri="{FF2B5EF4-FFF2-40B4-BE49-F238E27FC236}">
                <a16:creationId xmlns:a16="http://schemas.microsoft.com/office/drawing/2014/main" id="{AB285B6E-D73C-271E-4FC4-686F5F9ACC64}"/>
              </a:ext>
            </a:extLst>
          </p:cNvPr>
          <p:cNvSpPr/>
          <p:nvPr/>
        </p:nvSpPr>
        <p:spPr>
          <a:xfrm>
            <a:off x="0" y="1"/>
            <a:ext cx="12192000" cy="595487"/>
          </a:xfrm>
          <a:custGeom>
            <a:avLst/>
            <a:gdLst/>
            <a:ahLst/>
            <a:cxnLst/>
            <a:rect l="l" t="t" r="r" b="b"/>
            <a:pathLst>
              <a:path w="4648118" h="329106">
                <a:moveTo>
                  <a:pt x="0" y="0"/>
                </a:moveTo>
                <a:lnTo>
                  <a:pt x="4648118" y="0"/>
                </a:lnTo>
                <a:lnTo>
                  <a:pt x="4648118" y="329106"/>
                </a:lnTo>
                <a:lnTo>
                  <a:pt x="0" y="329106"/>
                </a:lnTo>
                <a:close/>
              </a:path>
            </a:pathLst>
          </a:custGeom>
          <a:solidFill>
            <a:srgbClr val="034966"/>
          </a:solidFill>
        </p:spPr>
        <p:txBody>
          <a:bodyPr/>
          <a:lstStyle/>
          <a:p>
            <a:endParaRPr lang="en-CA" sz="1200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0" y="1"/>
            <a:ext cx="12192000" cy="595487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	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0966670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11">
            <a:extLst>
              <a:ext uri="{FF2B5EF4-FFF2-40B4-BE49-F238E27FC236}">
                <a16:creationId xmlns:a16="http://schemas.microsoft.com/office/drawing/2014/main" id="{EB5B8711-13B4-E577-354C-375A0030C4BA}"/>
              </a:ext>
            </a:extLst>
          </p:cNvPr>
          <p:cNvSpPr/>
          <p:nvPr/>
        </p:nvSpPr>
        <p:spPr>
          <a:xfrm>
            <a:off x="0" y="1"/>
            <a:ext cx="12192000" cy="595487"/>
          </a:xfrm>
          <a:custGeom>
            <a:avLst/>
            <a:gdLst/>
            <a:ahLst/>
            <a:cxnLst/>
            <a:rect l="l" t="t" r="r" b="b"/>
            <a:pathLst>
              <a:path w="4648118" h="329106">
                <a:moveTo>
                  <a:pt x="0" y="0"/>
                </a:moveTo>
                <a:lnTo>
                  <a:pt x="4648118" y="0"/>
                </a:lnTo>
                <a:lnTo>
                  <a:pt x="4648118" y="329106"/>
                </a:lnTo>
                <a:lnTo>
                  <a:pt x="0" y="329106"/>
                </a:lnTo>
                <a:close/>
              </a:path>
            </a:pathLst>
          </a:custGeom>
          <a:solidFill>
            <a:srgbClr val="28B8CC"/>
          </a:solidFill>
        </p:spPr>
        <p:txBody>
          <a:bodyPr/>
          <a:lstStyle/>
          <a:p>
            <a:endParaRPr lang="en-CA" sz="120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FD0BB0F-A6CA-DB2B-DE19-7006D1B3A74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	Click to edit Master title style</a:t>
            </a:r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9037382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11">
            <a:extLst>
              <a:ext uri="{FF2B5EF4-FFF2-40B4-BE49-F238E27FC236}">
                <a16:creationId xmlns:a16="http://schemas.microsoft.com/office/drawing/2014/main" id="{51794300-67DC-CC9F-0468-23A796F8877D}"/>
              </a:ext>
            </a:extLst>
          </p:cNvPr>
          <p:cNvSpPr/>
          <p:nvPr/>
        </p:nvSpPr>
        <p:spPr>
          <a:xfrm>
            <a:off x="0" y="1"/>
            <a:ext cx="12192000" cy="595487"/>
          </a:xfrm>
          <a:custGeom>
            <a:avLst/>
            <a:gdLst/>
            <a:ahLst/>
            <a:cxnLst/>
            <a:rect l="l" t="t" r="r" b="b"/>
            <a:pathLst>
              <a:path w="4648118" h="329106">
                <a:moveTo>
                  <a:pt x="0" y="0"/>
                </a:moveTo>
                <a:lnTo>
                  <a:pt x="4648118" y="0"/>
                </a:lnTo>
                <a:lnTo>
                  <a:pt x="4648118" y="329106"/>
                </a:lnTo>
                <a:lnTo>
                  <a:pt x="0" y="329106"/>
                </a:lnTo>
                <a:close/>
              </a:path>
            </a:pathLst>
          </a:custGeom>
          <a:solidFill>
            <a:srgbClr val="F69B02"/>
          </a:solidFill>
        </p:spPr>
        <p:txBody>
          <a:bodyPr/>
          <a:lstStyle/>
          <a:p>
            <a:endParaRPr lang="en-CA" sz="120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1F6F36E-54B3-2C59-219A-01C68BE9FA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5777480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39137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6">
            <a:extLst>
              <a:ext uri="{FF2B5EF4-FFF2-40B4-BE49-F238E27FC236}">
                <a16:creationId xmlns:a16="http://schemas.microsoft.com/office/drawing/2014/main" id="{6A8D1879-01FA-12A7-BCB3-6DEFF9094491}"/>
              </a:ext>
            </a:extLst>
          </p:cNvPr>
          <p:cNvSpPr/>
          <p:nvPr/>
        </p:nvSpPr>
        <p:spPr>
          <a:xfrm>
            <a:off x="1" y="1"/>
            <a:ext cx="12191999" cy="595487"/>
          </a:xfrm>
          <a:custGeom>
            <a:avLst/>
            <a:gdLst/>
            <a:ahLst/>
            <a:cxnLst/>
            <a:rect l="l" t="t" r="r" b="b"/>
            <a:pathLst>
              <a:path w="4648118" h="329106">
                <a:moveTo>
                  <a:pt x="0" y="0"/>
                </a:moveTo>
                <a:lnTo>
                  <a:pt x="4648118" y="0"/>
                </a:lnTo>
                <a:lnTo>
                  <a:pt x="4648118" y="329106"/>
                </a:lnTo>
                <a:lnTo>
                  <a:pt x="0" y="329106"/>
                </a:lnTo>
                <a:close/>
              </a:path>
            </a:pathLst>
          </a:custGeom>
          <a:solidFill>
            <a:srgbClr val="863B1A"/>
          </a:solidFill>
        </p:spPr>
        <p:txBody>
          <a:bodyPr anchor="ctr"/>
          <a:lstStyle/>
          <a:p>
            <a:endParaRPr lang="en-CA" sz="1200">
              <a:solidFill>
                <a:schemeClr val="bg1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0DF974C-6516-D124-4C57-5777CDD47482}"/>
              </a:ext>
            </a:extLst>
          </p:cNvPr>
          <p:cNvSpPr txBox="1"/>
          <p:nvPr/>
        </p:nvSpPr>
        <p:spPr>
          <a:xfrm>
            <a:off x="3048000" y="3165236"/>
            <a:ext cx="6096000" cy="5794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ts val="4667"/>
              </a:lnSpc>
            </a:pPr>
            <a:r>
              <a:rPr lang="en-US" sz="1200">
                <a:solidFill>
                  <a:srgbClr val="EFEDED"/>
                </a:solidFill>
                <a:latin typeface="Giorgio Sans 1 Heavy"/>
              </a:rPr>
              <a:t>Kunming Ministerial Declaration, 2021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E5044A93-2F5D-AF0C-8E97-3297EC2B20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3300" y="-8887"/>
            <a:ext cx="5662277" cy="532237"/>
          </a:xfrm>
        </p:spPr>
        <p:txBody>
          <a:bodyPr anchor="ctr">
            <a:normAutofit/>
          </a:bodyPr>
          <a:lstStyle>
            <a:lvl1pPr algn="l">
              <a:defRPr sz="2933" b="1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8121952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11">
            <a:extLst>
              <a:ext uri="{FF2B5EF4-FFF2-40B4-BE49-F238E27FC236}">
                <a16:creationId xmlns:a16="http://schemas.microsoft.com/office/drawing/2014/main" id="{92952EEF-A69B-2D96-1FD7-B0E79F669054}"/>
              </a:ext>
            </a:extLst>
          </p:cNvPr>
          <p:cNvSpPr/>
          <p:nvPr/>
        </p:nvSpPr>
        <p:spPr>
          <a:xfrm>
            <a:off x="0" y="1"/>
            <a:ext cx="12192000" cy="595487"/>
          </a:xfrm>
          <a:custGeom>
            <a:avLst/>
            <a:gdLst/>
            <a:ahLst/>
            <a:cxnLst/>
            <a:rect l="l" t="t" r="r" b="b"/>
            <a:pathLst>
              <a:path w="4648118" h="329106">
                <a:moveTo>
                  <a:pt x="0" y="0"/>
                </a:moveTo>
                <a:lnTo>
                  <a:pt x="4648118" y="0"/>
                </a:lnTo>
                <a:lnTo>
                  <a:pt x="4648118" y="329106"/>
                </a:lnTo>
                <a:lnTo>
                  <a:pt x="0" y="329106"/>
                </a:lnTo>
                <a:close/>
              </a:path>
            </a:pathLst>
          </a:custGeom>
          <a:solidFill>
            <a:srgbClr val="256B2B"/>
          </a:solidFill>
        </p:spPr>
        <p:txBody>
          <a:bodyPr/>
          <a:lstStyle/>
          <a:p>
            <a:endParaRPr lang="en-CA" sz="120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300" y="-17513"/>
            <a:ext cx="5714036" cy="532237"/>
          </a:xfrm>
        </p:spPr>
        <p:txBody>
          <a:bodyPr anchor="ctr">
            <a:normAutofit/>
          </a:bodyPr>
          <a:lstStyle>
            <a:lvl1pPr algn="l">
              <a:defRPr sz="2933" b="1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73800" y="919162"/>
            <a:ext cx="5156201" cy="4753557"/>
          </a:xfrm>
        </p:spPr>
        <p:txBody>
          <a:bodyPr/>
          <a:lstStyle>
            <a:lvl1pPr>
              <a:defRPr sz="2133"/>
            </a:lvl1pPr>
            <a:lvl2pPr>
              <a:defRPr sz="1867"/>
            </a:lvl2pPr>
            <a:lvl3pPr>
              <a:defRPr sz="1600"/>
            </a:lvl3pPr>
            <a:lvl4pPr>
              <a:defRPr sz="1333"/>
            </a:lvl4pPr>
            <a:lvl5pPr>
              <a:defRPr sz="1333"/>
            </a:lvl5pPr>
            <a:lvl6pPr>
              <a:defRPr sz="1333"/>
            </a:lvl6pPr>
            <a:lvl7pPr>
              <a:defRPr sz="1333"/>
            </a:lvl7pPr>
            <a:lvl8pPr>
              <a:defRPr sz="1333"/>
            </a:lvl8pPr>
            <a:lvl9pPr>
              <a:defRPr sz="1333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1999" y="1603853"/>
            <a:ext cx="5156201" cy="4068866"/>
          </a:xfrm>
        </p:spPr>
        <p:txBody>
          <a:bodyPr/>
          <a:lstStyle>
            <a:lvl1pPr marL="0" indent="0">
              <a:buNone/>
              <a:defRPr sz="933"/>
            </a:lvl1pPr>
            <a:lvl2pPr marL="304815" indent="0">
              <a:buNone/>
              <a:defRPr sz="800"/>
            </a:lvl2pPr>
            <a:lvl3pPr marL="609630" indent="0">
              <a:buNone/>
              <a:defRPr sz="667"/>
            </a:lvl3pPr>
            <a:lvl4pPr marL="914446" indent="0">
              <a:buNone/>
              <a:defRPr sz="600"/>
            </a:lvl4pPr>
            <a:lvl5pPr marL="1219261" indent="0">
              <a:buNone/>
              <a:defRPr sz="600"/>
            </a:lvl5pPr>
            <a:lvl6pPr marL="1524076" indent="0">
              <a:buNone/>
              <a:defRPr sz="600"/>
            </a:lvl6pPr>
            <a:lvl7pPr marL="1828891" indent="0">
              <a:buNone/>
              <a:defRPr sz="600"/>
            </a:lvl7pPr>
            <a:lvl8pPr marL="2133707" indent="0">
              <a:buNone/>
              <a:defRPr sz="600"/>
            </a:lvl8pPr>
            <a:lvl9pPr marL="2438522" indent="0">
              <a:buNone/>
              <a:defRPr sz="6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itle Placeholder 1">
            <a:extLst>
              <a:ext uri="{FF2B5EF4-FFF2-40B4-BE49-F238E27FC236}">
                <a16:creationId xmlns:a16="http://schemas.microsoft.com/office/drawing/2014/main" id="{082849F1-0C93-64AD-C2A1-07CA7F5E7E04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595487"/>
          </a:xfrm>
          <a:prstGeom prst="rect">
            <a:avLst/>
          </a:prstGeom>
        </p:spPr>
        <p:txBody>
          <a:bodyPr vert="horz" lIns="60960" tIns="30480" rIns="60960" bIns="3048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2933">
              <a:solidFill>
                <a:schemeClr val="bg1"/>
              </a:solidFill>
            </a:endParaRPr>
          </a:p>
        </p:txBody>
      </p:sp>
      <p:sp>
        <p:nvSpPr>
          <p:cNvPr id="11" name="Text Placeholder 3">
            <a:extLst>
              <a:ext uri="{FF2B5EF4-FFF2-40B4-BE49-F238E27FC236}">
                <a16:creationId xmlns:a16="http://schemas.microsoft.com/office/drawing/2014/main" id="{606D6DD8-D6DB-AF9D-2251-31D387E3BD40}"/>
              </a:ext>
            </a:extLst>
          </p:cNvPr>
          <p:cNvSpPr>
            <a:spLocks noGrp="1"/>
          </p:cNvSpPr>
          <p:nvPr>
            <p:ph type="body" sz="half" idx="10"/>
          </p:nvPr>
        </p:nvSpPr>
        <p:spPr>
          <a:xfrm>
            <a:off x="761999" y="919162"/>
            <a:ext cx="5156201" cy="432697"/>
          </a:xfrm>
        </p:spPr>
        <p:txBody>
          <a:bodyPr/>
          <a:lstStyle>
            <a:lvl1pPr marL="0" indent="0">
              <a:buNone/>
              <a:defRPr sz="933"/>
            </a:lvl1pPr>
            <a:lvl2pPr marL="304815" indent="0">
              <a:buNone/>
              <a:defRPr sz="800"/>
            </a:lvl2pPr>
            <a:lvl3pPr marL="609630" indent="0">
              <a:buNone/>
              <a:defRPr sz="667"/>
            </a:lvl3pPr>
            <a:lvl4pPr marL="914446" indent="0">
              <a:buNone/>
              <a:defRPr sz="600"/>
            </a:lvl4pPr>
            <a:lvl5pPr marL="1219261" indent="0">
              <a:buNone/>
              <a:defRPr sz="600"/>
            </a:lvl5pPr>
            <a:lvl6pPr marL="1524076" indent="0">
              <a:buNone/>
              <a:defRPr sz="600"/>
            </a:lvl6pPr>
            <a:lvl7pPr marL="1828891" indent="0">
              <a:buNone/>
              <a:defRPr sz="600"/>
            </a:lvl7pPr>
            <a:lvl8pPr marL="2133707" indent="0">
              <a:buNone/>
              <a:defRPr sz="600"/>
            </a:lvl8pPr>
            <a:lvl9pPr marL="2438522" indent="0">
              <a:buNone/>
              <a:defRPr sz="6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9605834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15534" y="1006740"/>
            <a:ext cx="9160933" cy="4038600"/>
          </a:xfrm>
        </p:spPr>
        <p:txBody>
          <a:bodyPr/>
          <a:lstStyle>
            <a:lvl1pPr marL="0" indent="0">
              <a:buNone/>
              <a:defRPr sz="2133"/>
            </a:lvl1pPr>
            <a:lvl2pPr marL="304815" indent="0">
              <a:buNone/>
              <a:defRPr sz="1867"/>
            </a:lvl2pPr>
            <a:lvl3pPr marL="609630" indent="0">
              <a:buNone/>
              <a:defRPr sz="1600"/>
            </a:lvl3pPr>
            <a:lvl4pPr marL="914446" indent="0">
              <a:buNone/>
              <a:defRPr sz="1333"/>
            </a:lvl4pPr>
            <a:lvl5pPr marL="1219261" indent="0">
              <a:buNone/>
              <a:defRPr sz="1333"/>
            </a:lvl5pPr>
            <a:lvl6pPr marL="1524076" indent="0">
              <a:buNone/>
              <a:defRPr sz="1333"/>
            </a:lvl6pPr>
            <a:lvl7pPr marL="1828891" indent="0">
              <a:buNone/>
              <a:defRPr sz="1333"/>
            </a:lvl7pPr>
            <a:lvl8pPr marL="2133707" indent="0">
              <a:buNone/>
              <a:defRPr sz="1333"/>
            </a:lvl8pPr>
            <a:lvl9pPr marL="2438522" indent="0">
              <a:buNone/>
              <a:defRPr sz="1333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15534" y="5181817"/>
            <a:ext cx="9160933" cy="536575"/>
          </a:xfrm>
        </p:spPr>
        <p:txBody>
          <a:bodyPr/>
          <a:lstStyle>
            <a:lvl1pPr marL="0" indent="0">
              <a:buNone/>
              <a:defRPr sz="933"/>
            </a:lvl1pPr>
            <a:lvl2pPr marL="304815" indent="0">
              <a:buNone/>
              <a:defRPr sz="800"/>
            </a:lvl2pPr>
            <a:lvl3pPr marL="609630" indent="0">
              <a:buNone/>
              <a:defRPr sz="667"/>
            </a:lvl3pPr>
            <a:lvl4pPr marL="914446" indent="0">
              <a:buNone/>
              <a:defRPr sz="600"/>
            </a:lvl4pPr>
            <a:lvl5pPr marL="1219261" indent="0">
              <a:buNone/>
              <a:defRPr sz="600"/>
            </a:lvl5pPr>
            <a:lvl6pPr marL="1524076" indent="0">
              <a:buNone/>
              <a:defRPr sz="600"/>
            </a:lvl6pPr>
            <a:lvl7pPr marL="1828891" indent="0">
              <a:buNone/>
              <a:defRPr sz="600"/>
            </a:lvl7pPr>
            <a:lvl8pPr marL="2133707" indent="0">
              <a:buNone/>
              <a:defRPr sz="600"/>
            </a:lvl8pPr>
            <a:lvl9pPr marL="2438522" indent="0">
              <a:buNone/>
              <a:defRPr sz="6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reeform 11">
            <a:extLst>
              <a:ext uri="{FF2B5EF4-FFF2-40B4-BE49-F238E27FC236}">
                <a16:creationId xmlns:a16="http://schemas.microsoft.com/office/drawing/2014/main" id="{B97BB711-4CB2-3F24-C5E3-A692A558FFBA}"/>
              </a:ext>
            </a:extLst>
          </p:cNvPr>
          <p:cNvSpPr/>
          <p:nvPr/>
        </p:nvSpPr>
        <p:spPr>
          <a:xfrm>
            <a:off x="0" y="1"/>
            <a:ext cx="12192000" cy="595487"/>
          </a:xfrm>
          <a:custGeom>
            <a:avLst/>
            <a:gdLst/>
            <a:ahLst/>
            <a:cxnLst/>
            <a:rect l="l" t="t" r="r" b="b"/>
            <a:pathLst>
              <a:path w="4648118" h="329106">
                <a:moveTo>
                  <a:pt x="0" y="0"/>
                </a:moveTo>
                <a:lnTo>
                  <a:pt x="4648118" y="0"/>
                </a:lnTo>
                <a:lnTo>
                  <a:pt x="4648118" y="329106"/>
                </a:lnTo>
                <a:lnTo>
                  <a:pt x="0" y="329106"/>
                </a:lnTo>
                <a:close/>
              </a:path>
            </a:pathLst>
          </a:custGeom>
          <a:solidFill>
            <a:srgbClr val="ED3506"/>
          </a:solidFill>
        </p:spPr>
        <p:txBody>
          <a:bodyPr/>
          <a:lstStyle/>
          <a:p>
            <a:endParaRPr lang="en-CA" sz="1200"/>
          </a:p>
        </p:txBody>
      </p:sp>
      <p:sp>
        <p:nvSpPr>
          <p:cNvPr id="6" name="Title Placeholder 1">
            <a:extLst>
              <a:ext uri="{FF2B5EF4-FFF2-40B4-BE49-F238E27FC236}">
                <a16:creationId xmlns:a16="http://schemas.microsoft.com/office/drawing/2014/main" id="{4F8E86FF-5360-F40B-51F5-D8B0D0D5FF39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595487"/>
          </a:xfrm>
          <a:prstGeom prst="rect">
            <a:avLst/>
          </a:prstGeom>
          <a:solidFill>
            <a:srgbClr val="ED3506"/>
          </a:solidFill>
        </p:spPr>
        <p:txBody>
          <a:bodyPr vert="horz" lIns="60960" tIns="30480" rIns="60960" bIns="3048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2933">
              <a:solidFill>
                <a:schemeClr val="bg1"/>
              </a:solidFill>
            </a:endParaRPr>
          </a:p>
        </p:txBody>
      </p:sp>
      <p:sp>
        <p:nvSpPr>
          <p:cNvPr id="9" name="Title Placeholder 1">
            <a:extLst>
              <a:ext uri="{FF2B5EF4-FFF2-40B4-BE49-F238E27FC236}">
                <a16:creationId xmlns:a16="http://schemas.microsoft.com/office/drawing/2014/main" id="{C77F7B25-0814-74AF-342F-54F7D2B6B9EF}"/>
              </a:ext>
            </a:extLst>
          </p:cNvPr>
          <p:cNvSpPr txBox="1">
            <a:spLocks/>
          </p:cNvSpPr>
          <p:nvPr/>
        </p:nvSpPr>
        <p:spPr>
          <a:xfrm>
            <a:off x="0" y="-1"/>
            <a:ext cx="12192000" cy="595487"/>
          </a:xfrm>
          <a:prstGeom prst="rect">
            <a:avLst/>
          </a:prstGeom>
        </p:spPr>
        <p:txBody>
          <a:bodyPr vert="horz" lIns="60960" tIns="30480" rIns="60960" bIns="3048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2933">
              <a:solidFill>
                <a:schemeClr val="bg1"/>
              </a:solidFill>
            </a:endParaRPr>
          </a:p>
        </p:txBody>
      </p:sp>
      <p:sp>
        <p:nvSpPr>
          <p:cNvPr id="10" name="Title Placeholder 1">
            <a:extLst>
              <a:ext uri="{FF2B5EF4-FFF2-40B4-BE49-F238E27FC236}">
                <a16:creationId xmlns:a16="http://schemas.microsoft.com/office/drawing/2014/main" id="{EA15015D-CF35-8E82-5A97-87602AD031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-2"/>
            <a:ext cx="12192000" cy="59548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96036378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62400" y="2844800"/>
            <a:ext cx="4267200" cy="11684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048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096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91444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2192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5240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8288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1337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4385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68803196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DC0DFE-D463-CAA4-95CE-D9C0F9BC6B5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fr-FR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8A05E77-94F4-646E-49FE-668CF0B7E12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fr-FR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FCB34E4-4362-461A-A749-8BC06C7931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F1FBB2-D960-423B-80E9-B77404E46D70}" type="datetimeFigureOut">
              <a:rPr lang="fr-FR" smtClean="0"/>
              <a:t>03/10/2024</a:t>
            </a:fld>
            <a:endParaRPr lang="fr-F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7CFC65F-3337-9408-1F58-E8F459301E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63E763-5CE9-F105-D2BD-A8AC3382E9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4A9D2D-5874-4AEE-A8CE-958FC8896DFC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60494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4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">
            <a:extLst>
              <a:ext uri="{FF2B5EF4-FFF2-40B4-BE49-F238E27FC236}">
                <a16:creationId xmlns:a16="http://schemas.microsoft.com/office/drawing/2014/main" id="{EF528973-B806-4A8F-CE16-D0384AB3B4AF}"/>
              </a:ext>
            </a:extLst>
          </p:cNvPr>
          <p:cNvSpPr/>
          <p:nvPr/>
        </p:nvSpPr>
        <p:spPr>
          <a:xfrm>
            <a:off x="249796" y="821267"/>
            <a:ext cx="11692407" cy="5095792"/>
          </a:xfrm>
          <a:custGeom>
            <a:avLst/>
            <a:gdLst/>
            <a:ahLst/>
            <a:cxnLst/>
            <a:rect l="l" t="t" r="r" b="b"/>
            <a:pathLst>
              <a:path w="4648118" h="2551418">
                <a:moveTo>
                  <a:pt x="0" y="0"/>
                </a:moveTo>
                <a:lnTo>
                  <a:pt x="4648118" y="0"/>
                </a:lnTo>
                <a:lnTo>
                  <a:pt x="4648118" y="2551418"/>
                </a:lnTo>
                <a:lnTo>
                  <a:pt x="0" y="2551418"/>
                </a:lnTo>
                <a:close/>
              </a:path>
            </a:pathLst>
          </a:custGeom>
          <a:solidFill>
            <a:srgbClr val="EFEDED"/>
          </a:solidFill>
        </p:spPr>
        <p:txBody>
          <a:bodyPr/>
          <a:lstStyle/>
          <a:p>
            <a:endParaRPr lang="en-CA" sz="1200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59548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33465" y="821267"/>
            <a:ext cx="11692407" cy="50957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22" name="Freeform 6">
            <a:extLst>
              <a:ext uri="{FF2B5EF4-FFF2-40B4-BE49-F238E27FC236}">
                <a16:creationId xmlns:a16="http://schemas.microsoft.com/office/drawing/2014/main" id="{EAFFD2F3-E936-56CF-6FC7-7F7D7C5A42A7}"/>
              </a:ext>
            </a:extLst>
          </p:cNvPr>
          <p:cNvSpPr>
            <a:spLocks noChangeAspect="1"/>
          </p:cNvSpPr>
          <p:nvPr/>
        </p:nvSpPr>
        <p:spPr>
          <a:xfrm>
            <a:off x="161030" y="6064909"/>
            <a:ext cx="2313765" cy="663279"/>
          </a:xfrm>
          <a:custGeom>
            <a:avLst/>
            <a:gdLst/>
            <a:ahLst/>
            <a:cxnLst/>
            <a:rect l="l" t="t" r="r" b="b"/>
            <a:pathLst>
              <a:path w="5158899" h="1478884">
                <a:moveTo>
                  <a:pt x="0" y="0"/>
                </a:moveTo>
                <a:lnTo>
                  <a:pt x="5158899" y="0"/>
                </a:lnTo>
                <a:lnTo>
                  <a:pt x="5158899" y="1478884"/>
                </a:lnTo>
                <a:lnTo>
                  <a:pt x="0" y="1478884"/>
                </a:lnTo>
                <a:lnTo>
                  <a:pt x="0" y="0"/>
                </a:lnTo>
                <a:close/>
              </a:path>
            </a:pathLst>
          </a:custGeom>
          <a:blipFill>
            <a:blip r:embed="rId15"/>
            <a:stretch>
              <a:fillRect/>
            </a:stretch>
          </a:blipFill>
        </p:spPr>
        <p:txBody>
          <a:bodyPr/>
          <a:lstStyle/>
          <a:p>
            <a:endParaRPr lang="en-CA" sz="1200"/>
          </a:p>
        </p:txBody>
      </p:sp>
      <p:grpSp>
        <p:nvGrpSpPr>
          <p:cNvPr id="28" name="Group 27">
            <a:extLst>
              <a:ext uri="{FF2B5EF4-FFF2-40B4-BE49-F238E27FC236}">
                <a16:creationId xmlns:a16="http://schemas.microsoft.com/office/drawing/2014/main" id="{FE7029C5-DF35-7B70-9F87-235498F77E43}"/>
              </a:ext>
            </a:extLst>
          </p:cNvPr>
          <p:cNvGrpSpPr>
            <a:grpSpLocks noChangeAspect="1"/>
          </p:cNvGrpSpPr>
          <p:nvPr/>
        </p:nvGrpSpPr>
        <p:grpSpPr>
          <a:xfrm>
            <a:off x="9311285" y="6064909"/>
            <a:ext cx="2647251" cy="663279"/>
            <a:chOff x="13270890" y="8728445"/>
            <a:chExt cx="4229467" cy="1059710"/>
          </a:xfrm>
        </p:grpSpPr>
        <p:sp>
          <p:nvSpPr>
            <p:cNvPr id="25" name="Freeform 9">
              <a:extLst>
                <a:ext uri="{FF2B5EF4-FFF2-40B4-BE49-F238E27FC236}">
                  <a16:creationId xmlns:a16="http://schemas.microsoft.com/office/drawing/2014/main" id="{1F0DB62A-213E-9A3D-08CD-3F75633CBD07}"/>
                </a:ext>
              </a:extLst>
            </p:cNvPr>
            <p:cNvSpPr/>
            <p:nvPr userDrawn="1"/>
          </p:nvSpPr>
          <p:spPr>
            <a:xfrm>
              <a:off x="13270890" y="8857459"/>
              <a:ext cx="946634" cy="801680"/>
            </a:xfrm>
            <a:custGeom>
              <a:avLst/>
              <a:gdLst/>
              <a:ahLst/>
              <a:cxnLst/>
              <a:rect l="l" t="t" r="r" b="b"/>
              <a:pathLst>
                <a:path w="1262179" h="1068907">
                  <a:moveTo>
                    <a:pt x="0" y="0"/>
                  </a:moveTo>
                  <a:lnTo>
                    <a:pt x="1262178" y="0"/>
                  </a:lnTo>
                  <a:lnTo>
                    <a:pt x="1262178" y="1068908"/>
                  </a:lnTo>
                  <a:lnTo>
                    <a:pt x="0" y="106890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6"/>
              <a:stretch>
                <a:fillRect/>
              </a:stretch>
            </a:blipFill>
          </p:spPr>
          <p:txBody>
            <a:bodyPr/>
            <a:lstStyle/>
            <a:p>
              <a:endParaRPr lang="en-CA" sz="1200"/>
            </a:p>
          </p:txBody>
        </p:sp>
        <p:sp>
          <p:nvSpPr>
            <p:cNvPr id="26" name="Freeform 7">
              <a:extLst>
                <a:ext uri="{FF2B5EF4-FFF2-40B4-BE49-F238E27FC236}">
                  <a16:creationId xmlns:a16="http://schemas.microsoft.com/office/drawing/2014/main" id="{F27B2322-F39A-B0BB-E17E-877373244F80}"/>
                </a:ext>
              </a:extLst>
            </p:cNvPr>
            <p:cNvSpPr/>
            <p:nvPr userDrawn="1"/>
          </p:nvSpPr>
          <p:spPr>
            <a:xfrm>
              <a:off x="14340590" y="8728445"/>
              <a:ext cx="1059710" cy="1059710"/>
            </a:xfrm>
            <a:custGeom>
              <a:avLst/>
              <a:gdLst/>
              <a:ahLst/>
              <a:cxnLst/>
              <a:rect l="l" t="t" r="r" b="b"/>
              <a:pathLst>
                <a:path w="1412947" h="1412947">
                  <a:moveTo>
                    <a:pt x="0" y="0"/>
                  </a:moveTo>
                  <a:lnTo>
                    <a:pt x="1412947" y="0"/>
                  </a:lnTo>
                  <a:lnTo>
                    <a:pt x="1412947" y="1412946"/>
                  </a:lnTo>
                  <a:lnTo>
                    <a:pt x="0" y="141294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7"/>
              <a:stretch>
                <a:fillRect/>
              </a:stretch>
            </a:blipFill>
          </p:spPr>
          <p:txBody>
            <a:bodyPr/>
            <a:lstStyle/>
            <a:p>
              <a:endParaRPr lang="en-CA" sz="1200"/>
            </a:p>
          </p:txBody>
        </p:sp>
        <p:sp>
          <p:nvSpPr>
            <p:cNvPr id="27" name="Freeform 8">
              <a:extLst>
                <a:ext uri="{FF2B5EF4-FFF2-40B4-BE49-F238E27FC236}">
                  <a16:creationId xmlns:a16="http://schemas.microsoft.com/office/drawing/2014/main" id="{A5BD6C1A-51EC-024F-9B57-26F0041496D5}"/>
                </a:ext>
              </a:extLst>
            </p:cNvPr>
            <p:cNvSpPr/>
            <p:nvPr userDrawn="1"/>
          </p:nvSpPr>
          <p:spPr>
            <a:xfrm>
              <a:off x="15447166" y="8782600"/>
              <a:ext cx="2053191" cy="951399"/>
            </a:xfrm>
            <a:custGeom>
              <a:avLst/>
              <a:gdLst/>
              <a:ahLst/>
              <a:cxnLst/>
              <a:rect l="l" t="t" r="r" b="b"/>
              <a:pathLst>
                <a:path w="2737588" h="1268532">
                  <a:moveTo>
                    <a:pt x="0" y="0"/>
                  </a:moveTo>
                  <a:lnTo>
                    <a:pt x="2737588" y="0"/>
                  </a:lnTo>
                  <a:lnTo>
                    <a:pt x="2737588" y="1268532"/>
                  </a:lnTo>
                  <a:lnTo>
                    <a:pt x="0" y="126853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8"/>
              <a:stretch>
                <a:fillRect/>
              </a:stretch>
            </a:blipFill>
          </p:spPr>
          <p:txBody>
            <a:bodyPr/>
            <a:lstStyle/>
            <a:p>
              <a:endParaRPr lang="en-CA" sz="1200"/>
            </a:p>
          </p:txBody>
        </p:sp>
      </p:grpSp>
    </p:spTree>
    <p:extLst>
      <p:ext uri="{BB962C8B-B14F-4D97-AF65-F5344CB8AC3E}">
        <p14:creationId xmlns:p14="http://schemas.microsoft.com/office/powerpoint/2010/main" val="39188413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  <p:txStyles>
    <p:titleStyle>
      <a:lvl1pPr algn="l" defTabSz="609630" rtl="0" eaLnBrk="1" latinLnBrk="0" hangingPunct="1">
        <a:spcBef>
          <a:spcPct val="0"/>
        </a:spcBef>
        <a:buNone/>
        <a:defRPr sz="2933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11" indent="-228611" algn="l" defTabSz="609630" rtl="0" eaLnBrk="1" latinLnBrk="0" hangingPunct="1">
        <a:spcBef>
          <a:spcPct val="20000"/>
        </a:spcBef>
        <a:buFont typeface="Arial" pitchFamily="34" charset="0"/>
        <a:buChar char="•"/>
        <a:defRPr sz="2133" kern="1200">
          <a:solidFill>
            <a:schemeClr val="tx1"/>
          </a:solidFill>
          <a:latin typeface="+mn-lt"/>
          <a:ea typeface="+mn-ea"/>
          <a:cs typeface="+mn-cs"/>
        </a:defRPr>
      </a:lvl1pPr>
      <a:lvl2pPr marL="609630" indent="-304815" algn="l" defTabSz="609630" rtl="0" eaLnBrk="1" latinLnBrk="0" hangingPunct="1">
        <a:spcBef>
          <a:spcPct val="20000"/>
        </a:spcBef>
        <a:buFont typeface="Arial" panose="020B0604020202020204" pitchFamily="34" charset="0"/>
        <a:buChar char="•"/>
        <a:defRPr sz="1867" kern="1200">
          <a:solidFill>
            <a:schemeClr val="tx1"/>
          </a:solidFill>
          <a:latin typeface="+mn-lt"/>
          <a:ea typeface="+mn-ea"/>
          <a:cs typeface="+mn-cs"/>
        </a:defRPr>
      </a:lvl2pPr>
      <a:lvl3pPr marL="762038" indent="-152408" algn="l" defTabSz="60963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57" indent="-228611" algn="l" defTabSz="609630" rtl="0" eaLnBrk="1" latinLnBrk="0" hangingPunct="1">
        <a:spcBef>
          <a:spcPct val="20000"/>
        </a:spcBef>
        <a:buFont typeface="Arial" panose="020B0604020202020204" pitchFamily="34" charset="0"/>
        <a:buChar char="•"/>
        <a:defRPr sz="1333" kern="1200">
          <a:solidFill>
            <a:schemeClr val="tx1"/>
          </a:solidFill>
          <a:latin typeface="+mn-lt"/>
          <a:ea typeface="+mn-ea"/>
          <a:cs typeface="+mn-cs"/>
        </a:defRPr>
      </a:lvl4pPr>
      <a:lvl5pPr marL="1371669" indent="-152408" algn="l" defTabSz="609630" rtl="0" eaLnBrk="1" latinLnBrk="0" hangingPunct="1">
        <a:spcBef>
          <a:spcPct val="20000"/>
        </a:spcBef>
        <a:buFont typeface="Arial" panose="020B0604020202020204" pitchFamily="34" charset="0"/>
        <a:buChar char="•"/>
        <a:defRPr sz="1333" kern="1200">
          <a:solidFill>
            <a:schemeClr val="tx1"/>
          </a:solidFill>
          <a:latin typeface="+mn-lt"/>
          <a:ea typeface="+mn-ea"/>
          <a:cs typeface="+mn-cs"/>
        </a:defRPr>
      </a:lvl5pPr>
      <a:lvl6pPr marL="1676484" indent="-152408" algn="l" defTabSz="609630" rtl="0" eaLnBrk="1" latinLnBrk="0" hangingPunct="1">
        <a:spcBef>
          <a:spcPct val="20000"/>
        </a:spcBef>
        <a:buFont typeface="Arial" pitchFamily="34" charset="0"/>
        <a:buChar char="•"/>
        <a:defRPr sz="1333" kern="1200">
          <a:solidFill>
            <a:schemeClr val="tx1"/>
          </a:solidFill>
          <a:latin typeface="+mn-lt"/>
          <a:ea typeface="+mn-ea"/>
          <a:cs typeface="+mn-cs"/>
        </a:defRPr>
      </a:lvl6pPr>
      <a:lvl7pPr marL="1981299" indent="-152408" algn="l" defTabSz="609630" rtl="0" eaLnBrk="1" latinLnBrk="0" hangingPunct="1">
        <a:spcBef>
          <a:spcPct val="20000"/>
        </a:spcBef>
        <a:buFont typeface="Arial" pitchFamily="34" charset="0"/>
        <a:buChar char="•"/>
        <a:defRPr sz="1333" kern="1200">
          <a:solidFill>
            <a:schemeClr val="tx1"/>
          </a:solidFill>
          <a:latin typeface="+mn-lt"/>
          <a:ea typeface="+mn-ea"/>
          <a:cs typeface="+mn-cs"/>
        </a:defRPr>
      </a:lvl7pPr>
      <a:lvl8pPr marL="2286114" indent="-152408" algn="l" defTabSz="609630" rtl="0" eaLnBrk="1" latinLnBrk="0" hangingPunct="1">
        <a:spcBef>
          <a:spcPct val="20000"/>
        </a:spcBef>
        <a:buFont typeface="Arial" pitchFamily="34" charset="0"/>
        <a:buChar char="•"/>
        <a:defRPr sz="1333" kern="1200">
          <a:solidFill>
            <a:schemeClr val="tx1"/>
          </a:solidFill>
          <a:latin typeface="+mn-lt"/>
          <a:ea typeface="+mn-ea"/>
          <a:cs typeface="+mn-cs"/>
        </a:defRPr>
      </a:lvl8pPr>
      <a:lvl9pPr marL="2590930" indent="-152408" algn="l" defTabSz="609630" rtl="0" eaLnBrk="1" latinLnBrk="0" hangingPunct="1">
        <a:spcBef>
          <a:spcPct val="20000"/>
        </a:spcBef>
        <a:buFont typeface="Arial" pitchFamily="34" charset="0"/>
        <a:buChar char="•"/>
        <a:defRPr sz="133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09630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1pPr>
      <a:lvl2pPr marL="304815" algn="l" defTabSz="609630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2pPr>
      <a:lvl3pPr marL="609630" algn="l" defTabSz="609630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3pPr>
      <a:lvl4pPr marL="914446" algn="l" defTabSz="609630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1219261" algn="l" defTabSz="609630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1524076" algn="l" defTabSz="609630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91" algn="l" defTabSz="609630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2133707" algn="l" defTabSz="609630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2438522" algn="l" defTabSz="609630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bd.int/dsi-gr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inclusiveconservationinitiative.org/" TargetMode="Externa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4304A2-DBC6-59DA-14EC-34FB0168F4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1500" y="1279280"/>
            <a:ext cx="11668999" cy="56327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solidFill>
                  <a:schemeClr val="accent6">
                    <a:lumMod val="75000"/>
                  </a:schemeClr>
                </a:solidFill>
              </a:rPr>
              <a:t>Advisory Committee on Resource mobilization</a:t>
            </a:r>
            <a:br>
              <a:rPr lang="en-US" sz="3600" b="1" dirty="0">
                <a:solidFill>
                  <a:schemeClr val="accent6">
                    <a:lumMod val="75000"/>
                  </a:schemeClr>
                </a:solidFill>
              </a:rPr>
            </a:br>
            <a:r>
              <a:rPr lang="en-US" sz="3600" dirty="0">
                <a:solidFill>
                  <a:schemeClr val="accent6">
                    <a:lumMod val="75000"/>
                  </a:schemeClr>
                </a:solidFill>
              </a:rPr>
              <a:t>Recommendations</a:t>
            </a:r>
            <a:r>
              <a:rPr lang="en-US" sz="3600" b="1" dirty="0">
                <a:solidFill>
                  <a:schemeClr val="accent6">
                    <a:lumMod val="75000"/>
                  </a:schemeClr>
                </a:solidFill>
              </a:rPr>
              <a:t> to COP</a:t>
            </a:r>
            <a:r>
              <a:rPr lang="en-US" sz="3600" dirty="0">
                <a:solidFill>
                  <a:schemeClr val="accent6">
                    <a:lumMod val="75000"/>
                  </a:schemeClr>
                </a:solidFill>
              </a:rPr>
              <a:t>16</a:t>
            </a:r>
            <a:endParaRPr lang="en-US" sz="36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FF0D8992-2BDC-5C18-3863-8D1CFF255EA7}"/>
              </a:ext>
            </a:extLst>
          </p:cNvPr>
          <p:cNvSpPr txBox="1">
            <a:spLocks/>
          </p:cNvSpPr>
          <p:nvPr/>
        </p:nvSpPr>
        <p:spPr>
          <a:xfrm>
            <a:off x="1278584" y="5695950"/>
            <a:ext cx="9433932" cy="563279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200" b="1" dirty="0">
                <a:solidFill>
                  <a:schemeClr val="accent2">
                    <a:lumMod val="75000"/>
                  </a:schemeClr>
                </a:solidFill>
              </a:rPr>
              <a:t>DSI Webinar Series - 3</a:t>
            </a:r>
          </a:p>
          <a:p>
            <a:pPr algn="ctr"/>
            <a:r>
              <a:rPr lang="en-US" sz="3200" b="1" dirty="0">
                <a:solidFill>
                  <a:schemeClr val="accent2">
                    <a:lumMod val="75000"/>
                  </a:schemeClr>
                </a:solidFill>
              </a:rPr>
              <a:t>03 October 2024</a:t>
            </a:r>
          </a:p>
          <a:p>
            <a:pPr algn="ctr"/>
            <a:endParaRPr lang="en-US" sz="3200" b="1" dirty="0">
              <a:solidFill>
                <a:schemeClr val="accent2">
                  <a:lumMod val="75000"/>
                </a:schemeClr>
              </a:solidFill>
            </a:endParaRPr>
          </a:p>
          <a:p>
            <a:pPr algn="ctr"/>
            <a:endParaRPr lang="en-US" sz="3200" b="1" dirty="0">
              <a:solidFill>
                <a:schemeClr val="accent2">
                  <a:lumMod val="75000"/>
                </a:schemeClr>
              </a:solidFill>
            </a:endParaRPr>
          </a:p>
          <a:p>
            <a:pPr algn="ctr"/>
            <a:r>
              <a:rPr lang="en-US" sz="3200" b="1" dirty="0">
                <a:solidFill>
                  <a:schemeClr val="accent2">
                    <a:lumMod val="75000"/>
                  </a:schemeClr>
                </a:solidFill>
              </a:rPr>
              <a:t>Secretariat of the Convention on Biological Diversity</a:t>
            </a:r>
          </a:p>
          <a:p>
            <a:pPr algn="ctr"/>
            <a:endParaRPr lang="en-US" sz="4000" b="1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858123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C157A556-B943-763C-775C-F64052CF5981}"/>
              </a:ext>
            </a:extLst>
          </p:cNvPr>
          <p:cNvSpPr txBox="1"/>
          <p:nvPr/>
        </p:nvSpPr>
        <p:spPr>
          <a:xfrm>
            <a:off x="225777" y="976489"/>
            <a:ext cx="10916355" cy="452431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CA" sz="3600" b="1" dirty="0"/>
              <a:t>Reporting</a:t>
            </a:r>
          </a:p>
          <a:p>
            <a:r>
              <a:rPr lang="en-CA" sz="2000" dirty="0"/>
              <a:t>The webinar </a:t>
            </a:r>
            <a:r>
              <a:rPr lang="en-CA" sz="2000" u="sng" dirty="0"/>
              <a:t>will be recorded </a:t>
            </a:r>
            <a:r>
              <a:rPr lang="en-CA" sz="2000" dirty="0"/>
              <a:t>and made available on the CBD website: </a:t>
            </a:r>
            <a:r>
              <a:rPr lang="en-CA" sz="2000" dirty="0">
                <a:hlinkClick r:id="rId3"/>
              </a:rPr>
              <a:t>www.cbd.int/dsi-gr</a:t>
            </a:r>
          </a:p>
          <a:p>
            <a:endParaRPr lang="en-CA" sz="2000" b="1" dirty="0"/>
          </a:p>
          <a:p>
            <a:r>
              <a:rPr lang="en-CA" sz="3600" b="1" dirty="0"/>
              <a:t>Language </a:t>
            </a:r>
          </a:p>
          <a:p>
            <a:r>
              <a:rPr lang="en-CA" sz="2000" dirty="0"/>
              <a:t>The webinar will be in English only</a:t>
            </a:r>
          </a:p>
          <a:p>
            <a:endParaRPr lang="en-CA" sz="2000" dirty="0"/>
          </a:p>
          <a:p>
            <a:r>
              <a:rPr lang="en-CA" sz="3600" b="1" dirty="0"/>
              <a:t>Q&amp;A session</a:t>
            </a:r>
            <a:endParaRPr lang="en-CA" sz="2000" dirty="0"/>
          </a:p>
          <a:p>
            <a:r>
              <a:rPr lang="en-CA" sz="2000" dirty="0"/>
              <a:t>During the webinar, participants will be muted</a:t>
            </a:r>
          </a:p>
          <a:p>
            <a:endParaRPr lang="en-CA" sz="2000" dirty="0"/>
          </a:p>
          <a:p>
            <a:r>
              <a:rPr lang="en-CA" sz="2000" dirty="0"/>
              <a:t>You are able to ask questions through the chat/hands up function </a:t>
            </a:r>
          </a:p>
          <a:p>
            <a:endParaRPr lang="en-CA" sz="2000" dirty="0"/>
          </a:p>
          <a:p>
            <a:r>
              <a:rPr lang="en-CA" sz="2000" dirty="0"/>
              <a:t>Please DO NOT use the chat to have a parallel discussion on the same topic. </a:t>
            </a:r>
          </a:p>
        </p:txBody>
      </p:sp>
    </p:spTree>
    <p:extLst>
      <p:ext uri="{BB962C8B-B14F-4D97-AF65-F5344CB8AC3E}">
        <p14:creationId xmlns:p14="http://schemas.microsoft.com/office/powerpoint/2010/main" val="29571012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7B4D7D0-FB50-D842-3344-A69FD357D2B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18491" y="0"/>
            <a:ext cx="6353759" cy="463077"/>
          </a:xfrm>
        </p:spPr>
        <p:txBody>
          <a:bodyPr>
            <a:noAutofit/>
          </a:bodyPr>
          <a:lstStyle/>
          <a:p>
            <a:r>
              <a:rPr lang="en-US" sz="3400" dirty="0">
                <a:solidFill>
                  <a:schemeClr val="accent2">
                    <a:lumMod val="20000"/>
                    <a:lumOff val="80000"/>
                  </a:schemeClr>
                </a:solidFill>
                <a:latin typeface="+mj-lt"/>
              </a:rPr>
              <a:t>3</a:t>
            </a:r>
            <a:r>
              <a:rPr lang="en-US" sz="3400" baseline="30000" dirty="0">
                <a:solidFill>
                  <a:schemeClr val="accent2">
                    <a:lumMod val="20000"/>
                    <a:lumOff val="80000"/>
                  </a:schemeClr>
                </a:solidFill>
                <a:latin typeface="+mj-lt"/>
              </a:rPr>
              <a:t>rd</a:t>
            </a:r>
            <a:r>
              <a:rPr lang="en-US" sz="3400" dirty="0">
                <a:solidFill>
                  <a:schemeClr val="accent2">
                    <a:lumMod val="20000"/>
                    <a:lumOff val="80000"/>
                  </a:schemeClr>
                </a:solidFill>
                <a:latin typeface="+mj-lt"/>
              </a:rPr>
              <a:t> meeting of the ACRM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F9462FB-9DD1-0E93-EA39-A44BDC26B85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193065" y="750869"/>
            <a:ext cx="11805869" cy="5356262"/>
          </a:xfrm>
        </p:spPr>
        <p:txBody>
          <a:bodyPr vert="horz" lIns="91440" tIns="45720" rIns="91440" bIns="45720" rtlCol="0" anchor="t">
            <a:normAutofit fontScale="92500"/>
          </a:bodyPr>
          <a:lstStyle/>
          <a:p>
            <a:pPr marL="228600" indent="-228600">
              <a:buFont typeface="Wingdings" panose="05000000000000000000" pitchFamily="2" charset="2"/>
              <a:buChar char="Ø"/>
            </a:pPr>
            <a:r>
              <a:rPr lang="en-US" sz="2800" dirty="0"/>
              <a:t> 20-22 August 2024, Montreal</a:t>
            </a:r>
            <a:endParaRPr lang="en-US" dirty="0"/>
          </a:p>
          <a:p>
            <a:pPr marL="228600" indent="-228600">
              <a:buFont typeface="Wingdings" panose="05000000000000000000" pitchFamily="2" charset="2"/>
              <a:buChar char="Ø"/>
            </a:pPr>
            <a:r>
              <a:rPr lang="en-US" sz="2800" dirty="0"/>
              <a:t> Mandate to consider whether and how: </a:t>
            </a:r>
          </a:p>
          <a:p>
            <a:pPr marL="304800" lvl="1" indent="0">
              <a:buNone/>
            </a:pPr>
            <a:r>
              <a:rPr lang="en-US" sz="2000" dirty="0"/>
              <a:t>(</a:t>
            </a:r>
            <a:r>
              <a:rPr lang="en-US" sz="2000" dirty="0" err="1"/>
              <a:t>i</a:t>
            </a:r>
            <a:r>
              <a:rPr lang="en-US" sz="2000" dirty="0"/>
              <a:t>) the Global Biodiversity Framework Fund (GBFF)</a:t>
            </a:r>
          </a:p>
          <a:p>
            <a:pPr marL="304800" lvl="1" indent="0">
              <a:buNone/>
            </a:pPr>
            <a:r>
              <a:rPr lang="en-US" sz="2000" dirty="0"/>
              <a:t>(ii) a dedicated financing mechanism for the CBD under the authority of the COP (“Global Biodiversity Fund”), or</a:t>
            </a:r>
          </a:p>
          <a:p>
            <a:pPr marL="304800" lvl="1" indent="0">
              <a:buNone/>
            </a:pPr>
            <a:r>
              <a:rPr lang="en-US" sz="2000" dirty="0"/>
              <a:t>(iii) another alternative</a:t>
            </a:r>
          </a:p>
          <a:p>
            <a:pPr marL="304800" lvl="1" indent="0">
              <a:buNone/>
            </a:pPr>
            <a:r>
              <a:rPr lang="en-US" sz="2400" dirty="0"/>
              <a:t>…could serve as the adequate entity to receive and disburse the revenue generated by the mechanism established under decision 15/9</a:t>
            </a:r>
          </a:p>
          <a:p>
            <a:pPr marL="304800" lvl="1" indent="0">
              <a:buNone/>
            </a:pPr>
            <a:endParaRPr lang="en-US" sz="2400" dirty="0"/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2800" dirty="0"/>
              <a:t> Outcomes: </a:t>
            </a:r>
          </a:p>
          <a:p>
            <a:pPr marL="0" indent="0">
              <a:buNone/>
            </a:pPr>
            <a:r>
              <a:rPr lang="en-US" sz="3067" dirty="0"/>
              <a:t>	- </a:t>
            </a:r>
            <a:r>
              <a:rPr lang="en-US" sz="2400" dirty="0"/>
              <a:t>CBD/COP/16/5: Recommendations of the ACRM regarding the adequate entity to receive and 	disburse the revenue generated by the mechanism established under decision 15/9</a:t>
            </a:r>
          </a:p>
          <a:p>
            <a:pPr marL="0" indent="0">
              <a:buNone/>
            </a:pPr>
            <a:r>
              <a:rPr lang="en-US" sz="2400" dirty="0"/>
              <a:t>	-CBD/RM/AC/2024/2/2: </a:t>
            </a:r>
            <a:r>
              <a:rPr lang="en-GB" sz="2400" dirty="0"/>
              <a:t>Report of the Advisory Committee on Resource Mobilization on its third 	meeting</a:t>
            </a:r>
            <a:endParaRPr lang="en-US" sz="2400" dirty="0"/>
          </a:p>
          <a:p>
            <a:pPr marL="304800" lvl="1" indent="0">
              <a:buNone/>
            </a:pPr>
            <a:endParaRPr lang="en-US" sz="1733" dirty="0"/>
          </a:p>
          <a:p>
            <a:pPr marL="228600" indent="-228600">
              <a:buFont typeface="Wingdings" panose="05000000000000000000" pitchFamily="2" charset="2"/>
              <a:buChar char="Ø"/>
            </a:pPr>
            <a:endParaRPr lang="en-US" sz="2000" dirty="0"/>
          </a:p>
          <a:p>
            <a:pPr marL="228600" indent="-228600">
              <a:buFont typeface="Wingdings" panose="05000000000000000000" pitchFamily="2" charset="2"/>
              <a:buChar char="Ø"/>
            </a:pPr>
            <a:endParaRPr lang="en-US" sz="2000" dirty="0"/>
          </a:p>
          <a:p>
            <a:pPr marL="0" indent="0">
              <a:buNone/>
            </a:pPr>
            <a:endParaRPr lang="en-US" sz="2000" dirty="0"/>
          </a:p>
          <a:p>
            <a:pPr marL="0" indent="0">
              <a:buNone/>
            </a:pPr>
            <a:endParaRPr lang="en-US" sz="2000" dirty="0"/>
          </a:p>
          <a:p>
            <a:pPr marL="0" indent="0">
              <a:buNone/>
            </a:pP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37345131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E77D02-2ACB-444C-ABDE-FA3DB35ED0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7663" y="-35638"/>
            <a:ext cx="9893617" cy="648955"/>
          </a:xfrm>
        </p:spPr>
        <p:txBody>
          <a:bodyPr vert="horz" lIns="91440" tIns="45720" rIns="91440" bIns="45720" numCol="1" rtlCol="0" anchor="ctr">
            <a:normAutofit fontScale="90000"/>
          </a:bodyPr>
          <a:lstStyle/>
          <a:p>
            <a:r>
              <a:rPr lang="en-US" sz="3733" b="1" dirty="0">
                <a:solidFill>
                  <a:schemeClr val="accent3">
                    <a:lumMod val="20000"/>
                    <a:lumOff val="80000"/>
                  </a:schemeClr>
                </a:solidFill>
              </a:rPr>
              <a:t>Criteria considered for the adequate entity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80DAA90-7A75-0381-0E19-D32A6F848650}"/>
              </a:ext>
            </a:extLst>
          </p:cNvPr>
          <p:cNvSpPr txBox="1"/>
          <p:nvPr/>
        </p:nvSpPr>
        <p:spPr>
          <a:xfrm>
            <a:off x="347663" y="857250"/>
            <a:ext cx="11493817" cy="526297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CA" sz="2400" b="1" dirty="0"/>
              <a:t>GENERAL CRITERIA</a:t>
            </a:r>
          </a:p>
          <a:p>
            <a:endParaRPr lang="en-CA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CA" sz="2400" dirty="0"/>
              <a:t>Fair, equitable, transparent, accountable and gender-responsive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CA" sz="2400" dirty="0"/>
              <a:t>Under the authority and guidance of- and be accountable to- the COP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CA" sz="2400" dirty="0"/>
              <a:t>Governance structure decided by the COP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CA" sz="2400" dirty="0"/>
              <a:t>Ensure the full and effective participation of indigenous peoples and local communities </a:t>
            </a:r>
            <a:r>
              <a:rPr lang="en-CA" sz="2400"/>
              <a:t>in</a:t>
            </a:r>
            <a:r>
              <a:rPr lang="en-CA" sz="2400" dirty="0"/>
              <a:t> the governance of the fund, and have robust social safeguards framework to respect the rights of indigenous peoples and local communities.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CA" sz="2400" dirty="0"/>
              <a:t>Have a cost-efficient, effective, and timely operations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CA" sz="2400" dirty="0"/>
              <a:t>Ability to receive and disburse funding soon after the decision of the COP16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CA" sz="2400" dirty="0"/>
              <a:t>Ability to interact with other relevant processes, ABS mechanisms or related funds</a:t>
            </a:r>
          </a:p>
          <a:p>
            <a:endParaRPr lang="fr-FR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fr-FR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fr-FR" sz="2400" dirty="0"/>
          </a:p>
        </p:txBody>
      </p:sp>
    </p:spTree>
    <p:extLst>
      <p:ext uri="{BB962C8B-B14F-4D97-AF65-F5344CB8AC3E}">
        <p14:creationId xmlns:p14="http://schemas.microsoft.com/office/powerpoint/2010/main" val="13253943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E77D02-2ACB-444C-ABDE-FA3DB35ED0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7663" y="-35638"/>
            <a:ext cx="9893617" cy="648955"/>
          </a:xfrm>
        </p:spPr>
        <p:txBody>
          <a:bodyPr vert="horz" lIns="91440" tIns="45720" rIns="91440" bIns="45720" numCol="1" rtlCol="0" anchor="ctr">
            <a:normAutofit fontScale="90000"/>
          </a:bodyPr>
          <a:lstStyle/>
          <a:p>
            <a:r>
              <a:rPr lang="en-US" sz="3733" b="1" dirty="0">
                <a:solidFill>
                  <a:schemeClr val="accent3">
                    <a:lumMod val="20000"/>
                    <a:lumOff val="80000"/>
                  </a:schemeClr>
                </a:solidFill>
              </a:rPr>
              <a:t>Criteria considered for the adequate entity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80DAA90-7A75-0381-0E19-D32A6F848650}"/>
              </a:ext>
            </a:extLst>
          </p:cNvPr>
          <p:cNvSpPr txBox="1"/>
          <p:nvPr/>
        </p:nvSpPr>
        <p:spPr>
          <a:xfrm>
            <a:off x="347663" y="857250"/>
            <a:ext cx="11493817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400" b="1" dirty="0"/>
              <a:t>CONTRIBUTION CRITERIA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CA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CA" sz="2400" dirty="0"/>
              <a:t>Ability to receive contributions from the private sector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CA" sz="2400" dirty="0"/>
              <a:t>Simple and effective process for contributions by the private sector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CA" sz="2400" dirty="0"/>
              <a:t>Ability to issue receipts and certificates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CA" sz="2400" dirty="0"/>
              <a:t>Ability to receive amounts from a large number of sources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CA" sz="2400" dirty="0"/>
              <a:t>Ability to receive revenue from the use of DSI without an international obligation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CA" sz="2400" dirty="0"/>
              <a:t>Ability to receive payments based on national legislation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CA" sz="2400" dirty="0"/>
              <a:t>Able to accept any additional or voluntary contribution without legal obligation</a:t>
            </a:r>
          </a:p>
          <a:p>
            <a:endParaRPr lang="fr-FR" sz="2400" dirty="0"/>
          </a:p>
          <a:p>
            <a:endParaRPr lang="fr-FR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fr-FR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fr-FR" sz="2400" dirty="0"/>
          </a:p>
        </p:txBody>
      </p:sp>
    </p:spTree>
    <p:extLst>
      <p:ext uri="{BB962C8B-B14F-4D97-AF65-F5344CB8AC3E}">
        <p14:creationId xmlns:p14="http://schemas.microsoft.com/office/powerpoint/2010/main" val="316731112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E77D02-2ACB-444C-ABDE-FA3DB35ED0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7663" y="-35638"/>
            <a:ext cx="9893617" cy="648955"/>
          </a:xfrm>
        </p:spPr>
        <p:txBody>
          <a:bodyPr vert="horz" lIns="91440" tIns="45720" rIns="91440" bIns="45720" numCol="1" rtlCol="0" anchor="ctr">
            <a:normAutofit fontScale="90000"/>
          </a:bodyPr>
          <a:lstStyle/>
          <a:p>
            <a:r>
              <a:rPr lang="en-US" sz="3733" b="1" dirty="0">
                <a:solidFill>
                  <a:schemeClr val="accent3">
                    <a:lumMod val="20000"/>
                    <a:lumOff val="80000"/>
                  </a:schemeClr>
                </a:solidFill>
              </a:rPr>
              <a:t>Criteria considered for the adequate entity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80DAA90-7A75-0381-0E19-D32A6F848650}"/>
              </a:ext>
            </a:extLst>
          </p:cNvPr>
          <p:cNvSpPr txBox="1"/>
          <p:nvPr/>
        </p:nvSpPr>
        <p:spPr>
          <a:xfrm>
            <a:off x="347663" y="857250"/>
            <a:ext cx="11493817" cy="526297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CA" sz="2400" b="1" dirty="0"/>
              <a:t>DISBURSEMENT CRITERIA</a:t>
            </a:r>
          </a:p>
          <a:p>
            <a:endParaRPr lang="en-CA" sz="2400" b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CA" sz="2400" dirty="0"/>
              <a:t>Ability to disburse to developing countries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CA" sz="2400" dirty="0"/>
              <a:t>Ability to disburse to developed countries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CA" sz="2400" dirty="0"/>
              <a:t>Ability to operate a project-based process (option A)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CA" sz="2400" dirty="0"/>
              <a:t>Ability to disburse through direct allocation (option B)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CA" sz="2400" dirty="0"/>
              <a:t>Ability to apply a simple and effective process to disburse funds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CA" sz="2400" dirty="0"/>
              <a:t>Approve project without cofinancing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CA" sz="2400" dirty="0"/>
              <a:t>Provide direct access to indigenous people and local communities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CA" sz="2400" dirty="0"/>
              <a:t>Provide direct access to indigenous people and local communities in developed countries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fr-FR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fr-FR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fr-FR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fr-FR" sz="2400" dirty="0"/>
          </a:p>
        </p:txBody>
      </p:sp>
    </p:spTree>
    <p:extLst>
      <p:ext uri="{BB962C8B-B14F-4D97-AF65-F5344CB8AC3E}">
        <p14:creationId xmlns:p14="http://schemas.microsoft.com/office/powerpoint/2010/main" val="139302828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720FCC-9A0A-57AA-F8CD-C42EF133D2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CA" sz="3400" b="1" dirty="0"/>
              <a:t>Consideration of options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B2A006F-2C15-8F10-9D29-45F0627B7004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275643" y="876374"/>
            <a:ext cx="11904113" cy="4707008"/>
          </a:xfrm>
        </p:spPr>
        <p:txBody>
          <a:bodyPr vert="horz" lIns="91440" tIns="45720" rIns="91440" bIns="45720" rtlCol="0" anchor="t">
            <a:normAutofit fontScale="92500"/>
          </a:bodyPr>
          <a:lstStyle/>
          <a:p>
            <a:pPr marL="0" indent="-76219">
              <a:buNone/>
            </a:pPr>
            <a:r>
              <a:rPr lang="en-US" sz="3067" dirty="0">
                <a:solidFill>
                  <a:srgbClr val="0C110F"/>
                </a:solidFill>
                <a:cs typeface="Heebo"/>
              </a:rPr>
              <a:t>Three main ‘tracks’ of options considered:</a:t>
            </a:r>
            <a:endParaRPr lang="en-US" sz="1567" dirty="0"/>
          </a:p>
          <a:p>
            <a:pPr marL="0" indent="0" algn="just">
              <a:buNone/>
            </a:pPr>
            <a:endParaRPr lang="en-US" sz="2800" dirty="0">
              <a:solidFill>
                <a:srgbClr val="0C110F"/>
              </a:solidFill>
              <a:cs typeface="Heebo" pitchFamily="2" charset="-79"/>
            </a:endParaRPr>
          </a:p>
          <a:p>
            <a:pPr marL="228600" indent="-228600" algn="just">
              <a:buFont typeface="Wingdings" panose="05000000000000000000" pitchFamily="2" charset="2"/>
              <a:buChar char="Ø"/>
            </a:pPr>
            <a:r>
              <a:rPr lang="en-US" sz="2800" dirty="0">
                <a:solidFill>
                  <a:srgbClr val="0C110F"/>
                </a:solidFill>
                <a:cs typeface="Heebo" pitchFamily="2" charset="-79"/>
              </a:rPr>
              <a:t>Via the Global Environment Facility (GEF), including the GBFF</a:t>
            </a:r>
          </a:p>
          <a:p>
            <a:pPr marL="228600" indent="-228600" algn="just">
              <a:buFont typeface="Wingdings" panose="05000000000000000000" pitchFamily="2" charset="2"/>
              <a:buChar char="Ø"/>
            </a:pPr>
            <a:endParaRPr lang="en-US" sz="2800" dirty="0">
              <a:solidFill>
                <a:srgbClr val="0C110F"/>
              </a:solidFill>
              <a:cs typeface="Heebo" pitchFamily="2" charset="-79"/>
            </a:endParaRPr>
          </a:p>
          <a:p>
            <a:pPr marL="228600" indent="-228600" algn="just">
              <a:buFont typeface="Wingdings" panose="05000000000000000000" pitchFamily="2" charset="2"/>
              <a:buChar char="Ø"/>
            </a:pPr>
            <a:r>
              <a:rPr lang="en-US" sz="2800" dirty="0">
                <a:solidFill>
                  <a:srgbClr val="0C110F"/>
                </a:solidFill>
                <a:cs typeface="Heebo" pitchFamily="2" charset="-79"/>
              </a:rPr>
              <a:t>Via a ‘global instrument for biodiversity finance‘</a:t>
            </a:r>
          </a:p>
          <a:p>
            <a:pPr marL="0" indent="0" algn="just">
              <a:buNone/>
            </a:pPr>
            <a:endParaRPr lang="en-US" sz="2800" dirty="0">
              <a:solidFill>
                <a:srgbClr val="0C110F"/>
              </a:solidFill>
              <a:cs typeface="Heebo" pitchFamily="2" charset="-79"/>
            </a:endParaRPr>
          </a:p>
          <a:p>
            <a:pPr marL="228600" indent="-228600" algn="just">
              <a:buFont typeface="Wingdings" panose="05000000000000000000" pitchFamily="2" charset="2"/>
              <a:buChar char="Ø"/>
            </a:pPr>
            <a:r>
              <a:rPr lang="en-US" sz="2800" dirty="0">
                <a:solidFill>
                  <a:srgbClr val="0C110F"/>
                </a:solidFill>
                <a:cs typeface="Heebo" pitchFamily="2" charset="-79"/>
              </a:rPr>
              <a:t>Via a UN funding institution, such as:</a:t>
            </a:r>
          </a:p>
          <a:p>
            <a:pPr marL="609600" lvl="1" indent="-304800" algn="just"/>
            <a:r>
              <a:rPr lang="en-US" sz="2400" dirty="0">
                <a:solidFill>
                  <a:srgbClr val="0C110F"/>
                </a:solidFill>
                <a:cs typeface="Heebo" pitchFamily="2" charset="-79"/>
              </a:rPr>
              <a:t>Within the CBD eg: CBD Trust Fund</a:t>
            </a:r>
          </a:p>
          <a:p>
            <a:pPr marL="609600" lvl="1" indent="-304800" algn="just"/>
            <a:r>
              <a:rPr lang="en-US" sz="2400" dirty="0">
                <a:solidFill>
                  <a:srgbClr val="0C110F"/>
                </a:solidFill>
                <a:cs typeface="Heebo" pitchFamily="2" charset="-79"/>
              </a:rPr>
              <a:t>Using the Multi-Partnership Trust Fund Office (UNDP)</a:t>
            </a:r>
          </a:p>
          <a:p>
            <a:pPr marL="609600" lvl="1" indent="-304800" algn="just"/>
            <a:r>
              <a:rPr lang="en-US" sz="2400" dirty="0">
                <a:solidFill>
                  <a:srgbClr val="0C110F"/>
                </a:solidFill>
                <a:cs typeface="Heebo" pitchFamily="2" charset="-79"/>
              </a:rPr>
              <a:t>Develop a new fund entirely eg: as the Montreal Protocol established with the Multilateral Fund </a:t>
            </a:r>
            <a:endParaRPr lang="en-US" sz="2800" dirty="0">
              <a:solidFill>
                <a:srgbClr val="0C110F"/>
              </a:solidFill>
              <a:cs typeface="Heebo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00217562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720FCC-9A0A-57AA-F8CD-C42EF133D2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GEF family of funds, including GBFF</a:t>
            </a:r>
            <a:endParaRPr lang="en-CA" b="1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B2A006F-2C15-8F10-9D29-45F0627B7004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249381" y="704412"/>
            <a:ext cx="11693237" cy="5250873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pPr marL="0" indent="0">
              <a:buNone/>
            </a:pPr>
            <a:r>
              <a:rPr lang="en-GB" sz="2800" dirty="0">
                <a:cs typeface="Heebo"/>
              </a:rPr>
              <a:t>Two options were presented:</a:t>
            </a:r>
          </a:p>
          <a:p>
            <a:pPr marL="0" indent="0">
              <a:buNone/>
            </a:pPr>
            <a:endParaRPr lang="en-GB" sz="2100" dirty="0">
              <a:cs typeface="Heebo"/>
            </a:endParaRPr>
          </a:p>
          <a:p>
            <a:pPr marL="0" indent="0">
              <a:buNone/>
            </a:pPr>
            <a:r>
              <a:rPr lang="en-GB" sz="2100" b="1" dirty="0">
                <a:cs typeface="Heebo"/>
              </a:rPr>
              <a:t>1. A new program under the Global Biodiversity Framework Fund (GBFF):</a:t>
            </a:r>
          </a:p>
          <a:p>
            <a:pPr lvl="2">
              <a:buFont typeface="Wingdings" panose="05000000000000000000" pitchFamily="2" charset="2"/>
              <a:buChar char="Ø"/>
            </a:pPr>
            <a:r>
              <a:rPr lang="en-GB" sz="2400" i="1" dirty="0">
                <a:cs typeface="Heebo"/>
              </a:rPr>
              <a:t>Could have its own programming directions, resource allocation system and other dedicated policies ≠ from that of existing GBFF program.</a:t>
            </a:r>
          </a:p>
          <a:p>
            <a:pPr lvl="2">
              <a:buFont typeface="Wingdings" panose="05000000000000000000" pitchFamily="2" charset="2"/>
              <a:buChar char="Ø"/>
            </a:pPr>
            <a:r>
              <a:rPr lang="en-GB" sz="2400" i="1" dirty="0">
                <a:cs typeface="Heebo"/>
              </a:rPr>
              <a:t>Contributions can be earmarked to such a DSI program.</a:t>
            </a:r>
          </a:p>
          <a:p>
            <a:pPr lvl="2">
              <a:buFont typeface="Wingdings" panose="05000000000000000000" pitchFamily="2" charset="2"/>
              <a:buChar char="Ø"/>
            </a:pPr>
            <a:r>
              <a:rPr lang="en-GB" sz="2400" i="1" dirty="0">
                <a:cs typeface="Heebo"/>
              </a:rPr>
              <a:t>Shared governance: GBFF Council and its auxiliary and advisory bodies.</a:t>
            </a:r>
          </a:p>
          <a:p>
            <a:pPr lvl="2">
              <a:buFont typeface="Wingdings" panose="05000000000000000000" pitchFamily="2" charset="2"/>
              <a:buChar char="Ø"/>
            </a:pPr>
            <a:r>
              <a:rPr lang="en-GB" sz="2400" i="1" dirty="0">
                <a:cs typeface="Heebo"/>
              </a:rPr>
              <a:t>Can be established and operationalized very quickly.</a:t>
            </a:r>
          </a:p>
          <a:p>
            <a:pPr lvl="2">
              <a:buFont typeface="Wingdings" panose="05000000000000000000" pitchFamily="2" charset="2"/>
              <a:buChar char="Ø"/>
            </a:pPr>
            <a:r>
              <a:rPr lang="en-GB" sz="2400" i="1" dirty="0">
                <a:cs typeface="Heebo"/>
              </a:rPr>
              <a:t>Limits fragmentation of the biodiversity finance landscape.</a:t>
            </a:r>
          </a:p>
          <a:p>
            <a:pPr marL="0" indent="0">
              <a:buNone/>
            </a:pPr>
            <a:endParaRPr lang="en-GB" sz="2000" i="1" dirty="0">
              <a:cs typeface="Heebo"/>
            </a:endParaRPr>
          </a:p>
          <a:p>
            <a:pPr marL="0" indent="0">
              <a:buNone/>
            </a:pPr>
            <a:r>
              <a:rPr lang="en-GB" sz="2100" b="1" dirty="0">
                <a:cs typeface="Heebo"/>
              </a:rPr>
              <a:t>2. Creation of a new fund within the GEF family of funds dedicated to the DSI MLM</a:t>
            </a:r>
          </a:p>
          <a:p>
            <a:pPr lvl="2">
              <a:buFont typeface="Wingdings" panose="05000000000000000000" pitchFamily="2" charset="2"/>
              <a:buChar char="Ø"/>
            </a:pPr>
            <a:r>
              <a:rPr lang="en-GB" sz="2400" i="1" dirty="0">
                <a:cs typeface="Heebo"/>
              </a:rPr>
              <a:t>Further fragmentation of the biodiversity finance landscape.</a:t>
            </a:r>
          </a:p>
          <a:p>
            <a:pPr lvl="2">
              <a:buFont typeface="Wingdings" panose="05000000000000000000" pitchFamily="2" charset="2"/>
              <a:buChar char="Ø"/>
            </a:pPr>
            <a:r>
              <a:rPr lang="en-GB" sz="2400" i="1" dirty="0">
                <a:cs typeface="Heebo"/>
              </a:rPr>
              <a:t>Additional administrative costs.</a:t>
            </a:r>
          </a:p>
          <a:p>
            <a:pPr marL="0" indent="0">
              <a:buNone/>
            </a:pPr>
            <a:endParaRPr lang="en-GB" sz="2100" dirty="0">
              <a:solidFill>
                <a:srgbClr val="0C110F"/>
              </a:solidFill>
              <a:latin typeface="Heebo"/>
              <a:cs typeface="Heebo"/>
            </a:endParaRPr>
          </a:p>
        </p:txBody>
      </p:sp>
    </p:spTree>
    <p:extLst>
      <p:ext uri="{BB962C8B-B14F-4D97-AF65-F5344CB8AC3E}">
        <p14:creationId xmlns:p14="http://schemas.microsoft.com/office/powerpoint/2010/main" val="35865089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720FCC-9A0A-57AA-F8CD-C42EF133D2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900" b="1" dirty="0">
                <a:ea typeface="+mj-lt"/>
                <a:cs typeface="+mj-lt"/>
              </a:rPr>
              <a:t>GEF family of funds, including GBFF</a:t>
            </a:r>
          </a:p>
          <a:p>
            <a:endParaRPr lang="en-US" sz="2900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B2A006F-2C15-8F10-9D29-45F0627B7004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249381" y="803563"/>
            <a:ext cx="11825106" cy="5250873"/>
          </a:xfrm>
        </p:spPr>
        <p:txBody>
          <a:bodyPr vert="horz" lIns="91440" tIns="45720" rIns="91440" bIns="45720" rtlCol="0" anchor="t">
            <a:normAutofit fontScale="55000" lnSpcReduction="20000"/>
          </a:bodyPr>
          <a:lstStyle/>
          <a:p>
            <a:pPr marL="0" indent="0">
              <a:buNone/>
            </a:pPr>
            <a:r>
              <a:rPr lang="en-CA" sz="3200" b="1" dirty="0"/>
              <a:t>General Criteria:</a:t>
            </a:r>
            <a:endParaRPr lang="en-CA" sz="3200" dirty="0"/>
          </a:p>
          <a:p>
            <a:pPr marL="285750" indent="-285750">
              <a:spcAft>
                <a:spcPts val="300"/>
              </a:spcAft>
              <a:buFont typeface="Wingdings" pitchFamily="34" charset="0"/>
              <a:buChar char="Ø"/>
            </a:pPr>
            <a:r>
              <a:rPr lang="en-CA" sz="3200" dirty="0">
                <a:sym typeface="Wingdings" panose="05000000000000000000" pitchFamily="2" charset="2"/>
              </a:rPr>
              <a:t>Comprehensive social safeguards framework already in place, Implementing Agencies ensure its application on the ground. </a:t>
            </a:r>
            <a:endParaRPr lang="en-CA" sz="3200" dirty="0"/>
          </a:p>
          <a:p>
            <a:pPr marL="285750" indent="-285750">
              <a:spcAft>
                <a:spcPts val="300"/>
              </a:spcAft>
              <a:buFont typeface="Wingdings" pitchFamily="34" charset="0"/>
              <a:buChar char="Ø"/>
            </a:pPr>
            <a:r>
              <a:rPr lang="en-CA" sz="3200" dirty="0">
                <a:sym typeface="Wingdings" panose="05000000000000000000" pitchFamily="2" charset="2"/>
              </a:rPr>
              <a:t>GBFF already fully operational, uses a streamlined, faster project cycle.</a:t>
            </a:r>
            <a:endParaRPr lang="en-CA" sz="3200" dirty="0"/>
          </a:p>
          <a:p>
            <a:pPr marL="285750" indent="-285750">
              <a:spcAft>
                <a:spcPts val="300"/>
              </a:spcAft>
              <a:buFont typeface="Wingdings" pitchFamily="34" charset="0"/>
              <a:buChar char="Ø"/>
            </a:pPr>
            <a:r>
              <a:rPr lang="en-CA" sz="3200" dirty="0">
                <a:sym typeface="Wingdings" panose="05000000000000000000" pitchFamily="2" charset="2"/>
              </a:rPr>
              <a:t>N</a:t>
            </a:r>
            <a:r>
              <a:rPr lang="en-CA" sz="3200" dirty="0"/>
              <a:t>ew program can be added and operationalized in a timely fashion: First GBFF projects got green light for implementation within 19 months of the COP decision.</a:t>
            </a:r>
          </a:p>
          <a:p>
            <a:pPr marL="285750" indent="-285750">
              <a:buFont typeface="Wingdings" pitchFamily="34" charset="0"/>
              <a:buChar char="Ø"/>
            </a:pPr>
            <a:r>
              <a:rPr lang="en-CA" sz="3200" dirty="0">
                <a:sym typeface="Wingdings" panose="05000000000000000000" pitchFamily="2" charset="2"/>
              </a:rPr>
              <a:t>GEF financial mechanism for the Nagoya Protocol, funds mutually supportive projects with IPTGRFA, GEF part of financial mechanism for the BBNJ Agreement.</a:t>
            </a:r>
            <a:endParaRPr lang="en-CA" sz="3200" dirty="0"/>
          </a:p>
          <a:p>
            <a:pPr marL="0" indent="0">
              <a:buNone/>
            </a:pPr>
            <a:endParaRPr lang="en-CA" sz="2100" b="1" dirty="0"/>
          </a:p>
          <a:p>
            <a:pPr marL="0" indent="0">
              <a:buNone/>
            </a:pPr>
            <a:endParaRPr lang="en-CA" sz="2600" b="1" dirty="0"/>
          </a:p>
          <a:p>
            <a:pPr marL="0" indent="0">
              <a:buNone/>
            </a:pPr>
            <a:r>
              <a:rPr lang="en-CA" sz="3200" b="1" dirty="0"/>
              <a:t>Contribution Criteria:</a:t>
            </a:r>
          </a:p>
          <a:p>
            <a:pPr marL="228600" indent="-228600">
              <a:spcAft>
                <a:spcPts val="300"/>
              </a:spcAft>
              <a:buFont typeface="Wingdings" pitchFamily="34" charset="0"/>
              <a:buChar char="Ø"/>
            </a:pPr>
            <a:r>
              <a:rPr lang="en-CA" sz="3300" dirty="0"/>
              <a:t>GBFF is able to receive contribution from all sources, including private sector, following the World Bank Trustee’s policies and procedures. The Trustee has a due diligence process it follows for each potential private donor.</a:t>
            </a:r>
          </a:p>
          <a:p>
            <a:pPr marL="228600" indent="-228600">
              <a:spcAft>
                <a:spcPts val="300"/>
              </a:spcAft>
              <a:buFont typeface="Wingdings" pitchFamily="34" charset="0"/>
              <a:buChar char="Ø"/>
            </a:pPr>
            <a:r>
              <a:rPr lang="en-CA" sz="3300" dirty="0"/>
              <a:t>The WB Trustee always issues a letter of acknowledgement for each contribution.</a:t>
            </a:r>
          </a:p>
          <a:p>
            <a:pPr marL="228600" indent="-228600">
              <a:buFont typeface="Wingdings" pitchFamily="34" charset="0"/>
              <a:buChar char="Ø"/>
            </a:pPr>
            <a:r>
              <a:rPr lang="en-CA" sz="3300" dirty="0"/>
              <a:t>If a large number of private sector entities are expected to repeatedly contribute relatively small amounts to the DSI Fund, direct private sector contributions would not be practically feasible for the GBFF.</a:t>
            </a:r>
          </a:p>
          <a:p>
            <a:pPr marL="609600" lvl="1" indent="-304800">
              <a:spcAft>
                <a:spcPts val="300"/>
              </a:spcAft>
              <a:buFont typeface="Wingdings" pitchFamily="34" charset="0"/>
              <a:buChar char="Ø"/>
            </a:pPr>
            <a:r>
              <a:rPr lang="en-CA" sz="3300" dirty="0"/>
              <a:t>Solution: channel contributions either through national entities or through a dedicated platform mandated/established for that purpose.</a:t>
            </a:r>
          </a:p>
          <a:p>
            <a:pPr marL="228600" indent="-228600">
              <a:buFont typeface="Wingdings" pitchFamily="34" charset="0"/>
              <a:buChar char="Ø"/>
            </a:pPr>
            <a:r>
              <a:rPr lang="en-CA" sz="3300" dirty="0"/>
              <a:t>GBFF can receive contributions from all sources, voluntary or mandated, following the World Bank Trustee’s policies and procedures.</a:t>
            </a:r>
          </a:p>
          <a:p>
            <a:pPr marL="228600" indent="-228600">
              <a:buFont typeface="Wingdings" pitchFamily="34" charset="0"/>
              <a:buChar char="Ø"/>
            </a:pPr>
            <a:endParaRPr lang="fr-FR" sz="2100" dirty="0">
              <a:solidFill>
                <a:srgbClr val="00B050"/>
              </a:solidFill>
            </a:endParaRPr>
          </a:p>
          <a:p>
            <a:pPr marL="285750" indent="-285750">
              <a:buFont typeface="Wingdings" pitchFamily="34" charset="0"/>
              <a:buChar char="Ø"/>
            </a:pPr>
            <a:endParaRPr lang="fr-FR" sz="1900" dirty="0">
              <a:solidFill>
                <a:srgbClr val="000000"/>
              </a:solidFill>
              <a:latin typeface="Arial"/>
              <a:cs typeface="Arial"/>
            </a:endParaRPr>
          </a:p>
          <a:p>
            <a:pPr marL="285750" indent="-285750">
              <a:buFont typeface="Wingdings" pitchFamily="34" charset="0"/>
              <a:buChar char="Ø"/>
            </a:pPr>
            <a:endParaRPr lang="fr-FR" sz="2000" dirty="0">
              <a:solidFill>
                <a:srgbClr val="00B050"/>
              </a:solidFill>
            </a:endParaRPr>
          </a:p>
          <a:p>
            <a:pPr marL="285750" indent="-285750">
              <a:buFont typeface="Wingdings" pitchFamily="34" charset="0"/>
              <a:buChar char="Ø"/>
            </a:pPr>
            <a:endParaRPr lang="fr-FR" sz="2000" dirty="0">
              <a:solidFill>
                <a:srgbClr val="000000"/>
              </a:solidFill>
              <a:latin typeface="Inter"/>
              <a:cs typeface="Heebo"/>
            </a:endParaRPr>
          </a:p>
          <a:p>
            <a:pPr marL="228600" indent="-228600">
              <a:buFont typeface="Wingdings" pitchFamily="34" charset="0"/>
              <a:buChar char="Ø"/>
            </a:pPr>
            <a:endParaRPr lang="en-GB" sz="2100" dirty="0">
              <a:solidFill>
                <a:srgbClr val="0C110F"/>
              </a:solidFill>
              <a:latin typeface="Heebo"/>
              <a:cs typeface="Heebo"/>
            </a:endParaRPr>
          </a:p>
        </p:txBody>
      </p:sp>
    </p:spTree>
    <p:extLst>
      <p:ext uri="{BB962C8B-B14F-4D97-AF65-F5344CB8AC3E}">
        <p14:creationId xmlns:p14="http://schemas.microsoft.com/office/powerpoint/2010/main" val="159446855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720FCC-9A0A-57AA-F8CD-C42EF133D2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900" b="1" dirty="0">
                <a:ea typeface="+mj-lt"/>
                <a:cs typeface="+mj-lt"/>
              </a:rPr>
              <a:t>GEF family of funds, including GBFF</a:t>
            </a:r>
          </a:p>
          <a:p>
            <a:endParaRPr lang="en-US" sz="2900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B2A006F-2C15-8F10-9D29-45F0627B7004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249381" y="790340"/>
            <a:ext cx="11693237" cy="5282515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CA" sz="2000" b="1" dirty="0"/>
              <a:t>Disbursement Criteria:</a:t>
            </a:r>
          </a:p>
          <a:p>
            <a:pPr marL="285750" indent="-285750">
              <a:spcAft>
                <a:spcPts val="300"/>
              </a:spcAft>
              <a:buFont typeface="Wingdings" pitchFamily="34" charset="0"/>
              <a:buChar char="Ø"/>
            </a:pPr>
            <a:r>
              <a:rPr lang="en-CA" sz="1800" dirty="0"/>
              <a:t>Eligibility criteria to disburse funds to developing/developed countries is decided by COP</a:t>
            </a:r>
          </a:p>
          <a:p>
            <a:pPr marL="285750" indent="-285750">
              <a:spcAft>
                <a:spcPts val="300"/>
              </a:spcAft>
              <a:buFont typeface="Wingdings" pitchFamily="34" charset="0"/>
              <a:buChar char="Ø"/>
            </a:pPr>
            <a:r>
              <a:rPr lang="en-CA" sz="1800" dirty="0"/>
              <a:t>GEF operates on a project-based modality, both competitive (GBFF) and non-competitive (STAR projects under GEF Trust Fund)</a:t>
            </a:r>
          </a:p>
          <a:p>
            <a:pPr marL="285750" indent="-285750">
              <a:spcBef>
                <a:spcPts val="600"/>
              </a:spcBef>
              <a:buFont typeface="Wingdings" pitchFamily="34" charset="0"/>
              <a:buChar char="Ø"/>
            </a:pPr>
            <a:r>
              <a:rPr lang="en-CA" sz="1800" dirty="0"/>
              <a:t>The direct disbursement to countries as currently drafted in option B of the draft DSI decision does not appear viable for the GEF  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CA" sz="1800" dirty="0"/>
              <a:t>GEF has experience with allocation formula (e.g. STAR allocation system of the GEF Trust Fund)</a:t>
            </a:r>
          </a:p>
          <a:p>
            <a:pPr marL="285750" indent="-285750">
              <a:spcAft>
                <a:spcPts val="300"/>
              </a:spcAft>
              <a:buFont typeface="Wingdings" panose="05000000000000000000" pitchFamily="2" charset="2"/>
              <a:buChar char="Ø"/>
            </a:pPr>
            <a:r>
              <a:rPr lang="en-CA" sz="1800" dirty="0"/>
              <a:t>If it is contemplated to channeling funds through national Conservation Trust Funds for sub-granting, GEF has experience with streamlined project/program-based modalities that could be built on (e.g. Critical Ecosystem Partnership Fund, Inclusive Conservation Initiative, Small Grants Programme)</a:t>
            </a:r>
          </a:p>
          <a:p>
            <a:pPr marL="285750" indent="-285750">
              <a:spcAft>
                <a:spcPts val="300"/>
              </a:spcAft>
              <a:buFont typeface="Wingdings" panose="05000000000000000000" pitchFamily="2" charset="2"/>
              <a:buChar char="Ø"/>
            </a:pPr>
            <a:r>
              <a:rPr lang="en-CA" sz="1800" dirty="0"/>
              <a:t>GBFF introduced a faster, streamlined project cycle – enabled 4 projects to get green light for implementation less then 20 months after COP15</a:t>
            </a:r>
          </a:p>
          <a:p>
            <a:pPr marL="285750" indent="-285750">
              <a:spcAft>
                <a:spcPts val="300"/>
              </a:spcAft>
              <a:buFont typeface="Wingdings" pitchFamily="34" charset="0"/>
              <a:buChar char="Ø"/>
            </a:pPr>
            <a:r>
              <a:rPr lang="en-CA" sz="1800" dirty="0"/>
              <a:t>Co-financing is encouraged, but not required in GBFF</a:t>
            </a:r>
          </a:p>
          <a:p>
            <a:pPr marL="285750" indent="-285750">
              <a:buFont typeface="Wingdings" pitchFamily="34" charset="0"/>
              <a:buChar char="Ø"/>
            </a:pPr>
            <a:r>
              <a:rPr lang="en-CA" sz="1800" dirty="0"/>
              <a:t>While the GEF has been structured to operate through Implementing Agencies, the GEF has set up dedicated ways to support indigenous peoples and local communities (e.g., </a:t>
            </a:r>
            <a:r>
              <a:rPr lang="en-CA" sz="1800" dirty="0"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GEF Inclusive Conservation Initiative</a:t>
            </a:r>
            <a:r>
              <a:rPr lang="en-CA" sz="1800" dirty="0"/>
              <a:t>) in an efficient, IPLC-led and direct manner from the point of view of beneficiaries.</a:t>
            </a:r>
          </a:p>
        </p:txBody>
      </p:sp>
    </p:spTree>
    <p:extLst>
      <p:ext uri="{BB962C8B-B14F-4D97-AF65-F5344CB8AC3E}">
        <p14:creationId xmlns:p14="http://schemas.microsoft.com/office/powerpoint/2010/main" val="160525798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720FCC-9A0A-57AA-F8CD-C42EF133D2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900" dirty="0"/>
              <a:t>Global Instrument for Biodiversity Finance</a:t>
            </a:r>
            <a:endParaRPr lang="en-CA" sz="2900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B2A006F-2C15-8F10-9D29-45F0627B7004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275643" y="876374"/>
            <a:ext cx="11357774" cy="4123266"/>
          </a:xfrm>
        </p:spPr>
        <p:txBody>
          <a:bodyPr/>
          <a:lstStyle/>
          <a:p>
            <a:pPr marL="0" indent="0">
              <a:buNone/>
            </a:pPr>
            <a:endParaRPr lang="en-US" sz="2400" dirty="0">
              <a:solidFill>
                <a:srgbClr val="0C110F"/>
              </a:solidFill>
              <a:cs typeface="Heebo" pitchFamily="2" charset="-79"/>
            </a:endParaRPr>
          </a:p>
          <a:p>
            <a:endParaRPr lang="en-CA" sz="2400" dirty="0"/>
          </a:p>
          <a:p>
            <a:endParaRPr lang="en-US" sz="2400" b="0" i="0" dirty="0">
              <a:solidFill>
                <a:srgbClr val="0A0A0A"/>
              </a:solidFill>
              <a:effectLst/>
              <a:latin typeface="proxima-nova"/>
            </a:endParaRPr>
          </a:p>
          <a:p>
            <a:endParaRPr lang="en-CA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22D2797-BE67-7BED-E75E-B4773BBF0807}"/>
              </a:ext>
            </a:extLst>
          </p:cNvPr>
          <p:cNvSpPr txBox="1"/>
          <p:nvPr/>
        </p:nvSpPr>
        <p:spPr>
          <a:xfrm>
            <a:off x="169127" y="768250"/>
            <a:ext cx="11464290" cy="563231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endParaRPr lang="en-CA" b="1" dirty="0">
              <a:latin typeface="Segoe UI"/>
              <a:cs typeface="Segoe UI"/>
            </a:endParaRPr>
          </a:p>
          <a:p>
            <a:r>
              <a:rPr lang="en-CA" b="1" dirty="0">
                <a:latin typeface="Segoe UI"/>
                <a:cs typeface="Segoe UI"/>
              </a:rPr>
              <a:t>General, contribution and disbursement criteria</a:t>
            </a:r>
          </a:p>
          <a:p>
            <a:endParaRPr lang="en-CA" b="1" dirty="0">
              <a:latin typeface="Segoe UI"/>
              <a:cs typeface="Segoe UI"/>
            </a:endParaRPr>
          </a:p>
          <a:p>
            <a:pPr marL="285750" indent="-285750">
              <a:buFont typeface="Wingdings"/>
              <a:buChar char="Ø"/>
            </a:pPr>
            <a:r>
              <a:rPr lang="en-US" dirty="0"/>
              <a:t>Since this instrument does not yet exist, it could theoretically be designed in such a way that would meet all criteria required from an entity receiving and disbursing revenue from the use of DSI</a:t>
            </a:r>
          </a:p>
          <a:p>
            <a:pPr marL="285750" indent="-285750">
              <a:buFont typeface="Wingdings"/>
              <a:buChar char="Ø"/>
            </a:pPr>
            <a:endParaRPr lang="en-US" dirty="0"/>
          </a:p>
          <a:p>
            <a:endParaRPr lang="en-US" dirty="0"/>
          </a:p>
          <a:p>
            <a:r>
              <a:rPr lang="en-CA" b="1" dirty="0"/>
              <a:t>Further considerations:</a:t>
            </a:r>
          </a:p>
          <a:p>
            <a:endParaRPr lang="en-CA" dirty="0"/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CA" dirty="0"/>
              <a:t>If such a decision is taken at COP16, it would take time until such a global instrument becomes operational, raising the question of an interim arrangement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CA" dirty="0"/>
              <a:t>Administrative costs are unknown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CA" dirty="0"/>
              <a:t>Many of the criteria potentially required for the entity receiving and disbursing revenue from the use of DSI may overlap with the elements for discussion on a possible dedicated global instrument on biodiversity finance, as contained in Annex III of SBI recommendation 4/3 (yet to be discussed at the COP)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CA" dirty="0"/>
              <a:t>Annex III (yet to be discussed at the COP) contains a place holder, albeit currently bracketed, relating to the decision on DSI to be taken at the COP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endParaRPr lang="en-CA" dirty="0"/>
          </a:p>
          <a:p>
            <a:endParaRPr lang="en-CA" dirty="0"/>
          </a:p>
          <a:p>
            <a:pPr marL="285750" indent="-285750">
              <a:buFont typeface="Wingdings" panose="020B0604020202020204" pitchFamily="34" charset="0"/>
              <a:buChar char="Ø"/>
            </a:pP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16102801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720FCC-9A0A-57AA-F8CD-C42EF133D2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900" dirty="0"/>
              <a:t>Multi-Partnership Trust Fund Office (MPTFO) (UNDP)</a:t>
            </a:r>
            <a:endParaRPr lang="en-CA" sz="2900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B2A006F-2C15-8F10-9D29-45F0627B7004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275643" y="876374"/>
            <a:ext cx="11357774" cy="4123266"/>
          </a:xfrm>
        </p:spPr>
        <p:txBody>
          <a:bodyPr/>
          <a:lstStyle/>
          <a:p>
            <a:pPr marL="0" indent="0">
              <a:buNone/>
            </a:pPr>
            <a:endParaRPr lang="en-US" sz="2400" dirty="0">
              <a:solidFill>
                <a:srgbClr val="0C110F"/>
              </a:solidFill>
              <a:cs typeface="Heebo" pitchFamily="2" charset="-79"/>
            </a:endParaRPr>
          </a:p>
          <a:p>
            <a:endParaRPr lang="en-CA" sz="2400" dirty="0"/>
          </a:p>
          <a:p>
            <a:endParaRPr lang="en-US" sz="2400" b="0" i="0" dirty="0">
              <a:solidFill>
                <a:srgbClr val="0A0A0A"/>
              </a:solidFill>
              <a:effectLst/>
              <a:latin typeface="proxima-nova"/>
            </a:endParaRPr>
          </a:p>
          <a:p>
            <a:endParaRPr lang="en-CA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C236280-C96A-1053-96CA-9F3BC45DDEF4}"/>
              </a:ext>
            </a:extLst>
          </p:cNvPr>
          <p:cNvSpPr txBox="1"/>
          <p:nvPr/>
        </p:nvSpPr>
        <p:spPr>
          <a:xfrm>
            <a:off x="365760" y="1040130"/>
            <a:ext cx="1146429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endParaRPr lang="fr-FR" sz="28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fr-FR" sz="28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645B5BF-E561-C59E-D360-68CEE5A4C7ED}"/>
              </a:ext>
            </a:extLst>
          </p:cNvPr>
          <p:cNvSpPr txBox="1"/>
          <p:nvPr/>
        </p:nvSpPr>
        <p:spPr>
          <a:xfrm>
            <a:off x="222385" y="813305"/>
            <a:ext cx="11699839" cy="532453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CA" sz="2000" b="1" dirty="0"/>
              <a:t>Background considerations: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CA" sz="2000" dirty="0"/>
              <a:t>Terms of Reference are crucial to the establishment of any MPTF as it will set out the parameters which makes up much of the current criteria.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CA" sz="2000" dirty="0"/>
              <a:t>MPTFs are established at the request of 2 UN agencies.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CA" sz="2000" dirty="0"/>
              <a:t>MPTF Office manages </a:t>
            </a:r>
            <a:r>
              <a:rPr lang="en-US" sz="2000" dirty="0"/>
              <a:t>a transparent and integrated service platform that provides core administrative functions and services to users such as fund specific financial data, data analytics, research administration, and knowledge management.</a:t>
            </a:r>
            <a:r>
              <a:rPr lang="en-CA" sz="2000" dirty="0"/>
              <a:t> </a:t>
            </a:r>
          </a:p>
          <a:p>
            <a:endParaRPr lang="en-CA" sz="2000" dirty="0"/>
          </a:p>
          <a:p>
            <a:r>
              <a:rPr lang="en-CA" sz="2000" dirty="0"/>
              <a:t>MPTFO mechanism can broadly meet all the criteria listed under the three clusters. </a:t>
            </a:r>
          </a:p>
          <a:p>
            <a:endParaRPr lang="en-CA" sz="2000" b="1" dirty="0">
              <a:ea typeface="+mn-lt"/>
              <a:cs typeface="+mn-lt"/>
            </a:endParaRPr>
          </a:p>
          <a:p>
            <a:r>
              <a:rPr lang="en-CA" sz="2000" b="1" dirty="0">
                <a:ea typeface="+mn-lt"/>
                <a:cs typeface="+mn-lt"/>
              </a:rPr>
              <a:t>General criteria:</a:t>
            </a:r>
          </a:p>
          <a:p>
            <a:pPr marL="342900" indent="-342900">
              <a:buFont typeface="Wingdings"/>
              <a:buChar char="Ø"/>
            </a:pPr>
            <a:r>
              <a:rPr lang="en-CA" sz="2000" dirty="0"/>
              <a:t>Terms of Reference provides flexibility to determine much of what is listed in the general criteria, e.g.: any COP governance/accountability arrangements, interactions with other processes/funding disbursements.</a:t>
            </a:r>
          </a:p>
          <a:p>
            <a:pPr marL="342900" indent="-342900">
              <a:buFont typeface="Wingdings"/>
              <a:buChar char="Ø"/>
            </a:pPr>
            <a:r>
              <a:rPr lang="en-CA" sz="2000" dirty="0">
                <a:ea typeface="+mn-lt"/>
                <a:cs typeface="+mn-lt"/>
              </a:rPr>
              <a:t>MPTFs are inclusive mechanisms which can include IPLCs/Civil society in the governance</a:t>
            </a:r>
            <a:endParaRPr lang="en-CA" sz="2000" dirty="0"/>
          </a:p>
          <a:p>
            <a:pPr marL="342900" indent="-342900">
              <a:buFont typeface="Wingdings"/>
              <a:buChar char="Ø"/>
            </a:pPr>
            <a:r>
              <a:rPr lang="en-CA" sz="2000" dirty="0">
                <a:ea typeface="+mn-lt"/>
                <a:cs typeface="+mn-lt"/>
              </a:rPr>
              <a:t>Social safeguards are already integrated and can be strengthened while designing the implementing the funds' activities.</a:t>
            </a:r>
          </a:p>
          <a:p>
            <a:endParaRPr lang="en-CA" sz="2000" dirty="0"/>
          </a:p>
        </p:txBody>
      </p:sp>
    </p:spTree>
    <p:extLst>
      <p:ext uri="{BB962C8B-B14F-4D97-AF65-F5344CB8AC3E}">
        <p14:creationId xmlns:p14="http://schemas.microsoft.com/office/powerpoint/2010/main" val="184746491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720FCC-9A0A-57AA-F8CD-C42EF133D2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900"/>
              <a:t>Multi-Partnership Trust Fund Office (MPTFO) (UNDP)</a:t>
            </a:r>
            <a:endParaRPr lang="en-CA" sz="2900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B2A006F-2C15-8F10-9D29-45F0627B7004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275643" y="876374"/>
            <a:ext cx="11357774" cy="4123266"/>
          </a:xfrm>
        </p:spPr>
        <p:txBody>
          <a:bodyPr/>
          <a:lstStyle/>
          <a:p>
            <a:pPr marL="0" indent="0">
              <a:buNone/>
            </a:pPr>
            <a:endParaRPr lang="en-US" sz="2400" dirty="0">
              <a:solidFill>
                <a:srgbClr val="0C110F"/>
              </a:solidFill>
              <a:cs typeface="Heebo" pitchFamily="2" charset="-79"/>
            </a:endParaRPr>
          </a:p>
          <a:p>
            <a:endParaRPr lang="en-CA" sz="2400" dirty="0"/>
          </a:p>
          <a:p>
            <a:endParaRPr lang="en-US" sz="2400" b="0" i="0" dirty="0">
              <a:solidFill>
                <a:srgbClr val="0A0A0A"/>
              </a:solidFill>
              <a:effectLst/>
              <a:latin typeface="proxima-nova"/>
            </a:endParaRPr>
          </a:p>
          <a:p>
            <a:endParaRPr lang="en-CA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22D2797-BE67-7BED-E75E-B4773BBF0807}"/>
              </a:ext>
            </a:extLst>
          </p:cNvPr>
          <p:cNvSpPr txBox="1"/>
          <p:nvPr/>
        </p:nvSpPr>
        <p:spPr>
          <a:xfrm>
            <a:off x="169127" y="768250"/>
            <a:ext cx="11464290" cy="670952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CA" sz="2000" b="1" dirty="0">
                <a:ea typeface="+mn-lt"/>
                <a:cs typeface="+mn-lt"/>
              </a:rPr>
              <a:t>Contribution criteria:</a:t>
            </a:r>
          </a:p>
          <a:p>
            <a:pPr marL="285750" indent="-285750">
              <a:buFont typeface="Wingdings"/>
              <a:buChar char="Ø"/>
            </a:pPr>
            <a:r>
              <a:rPr lang="en-CA" sz="2000" dirty="0"/>
              <a:t>Contributions are by voluntary grants by donors so are not subject to any obligation/legislation requirements.</a:t>
            </a:r>
            <a:r>
              <a:rPr lang="en-US" sz="2000" dirty="0"/>
              <a:t> </a:t>
            </a:r>
          </a:p>
          <a:p>
            <a:pPr marL="285750" indent="-285750">
              <a:buFont typeface="Wingdings"/>
              <a:buChar char="Ø"/>
            </a:pPr>
            <a:r>
              <a:rPr lang="en-US" sz="2000" dirty="0"/>
              <a:t>Receipts are issued detailing the amount of contribution received, date, and application to the fund. </a:t>
            </a:r>
          </a:p>
          <a:p>
            <a:pPr marL="285750" indent="-285750">
              <a:buFont typeface="Wingdings"/>
              <a:buChar char="Ø"/>
            </a:pPr>
            <a:r>
              <a:rPr lang="en-US" sz="2000" dirty="0">
                <a:ea typeface="+mn-lt"/>
                <a:cs typeface="+mn-lt"/>
              </a:rPr>
              <a:t>MPTFO is able to receive contributions from the private sector directly and indirectly through the UN Foundation.</a:t>
            </a:r>
            <a:endParaRPr lang="en-US" sz="2000" dirty="0"/>
          </a:p>
          <a:p>
            <a:pPr marL="285750" indent="-285750">
              <a:buFont typeface="Wingdings"/>
              <a:buChar char="Ø"/>
            </a:pPr>
            <a:r>
              <a:rPr lang="en-US" sz="2000" dirty="0"/>
              <a:t>MPTFO is able to receive funds from a large number of sources.</a:t>
            </a:r>
          </a:p>
          <a:p>
            <a:endParaRPr lang="en-CA" sz="2400" b="1" dirty="0">
              <a:latin typeface="Segoe UI"/>
              <a:cs typeface="Segoe UI"/>
            </a:endParaRPr>
          </a:p>
          <a:p>
            <a:endParaRPr lang="en-CA" sz="2400" b="1" dirty="0">
              <a:latin typeface="Segoe UI"/>
              <a:cs typeface="Segoe UI"/>
            </a:endParaRPr>
          </a:p>
          <a:p>
            <a:r>
              <a:rPr lang="en-CA" sz="2000" b="1" dirty="0">
                <a:latin typeface="Segoe UI"/>
                <a:cs typeface="Segoe UI"/>
              </a:rPr>
              <a:t>Disbursement Criteria:</a:t>
            </a:r>
            <a:endParaRPr lang="en-US" dirty="0">
              <a:latin typeface="Segoe UI"/>
              <a:cs typeface="Segoe UI"/>
            </a:endParaRPr>
          </a:p>
          <a:p>
            <a:pPr marL="285750" indent="-285750">
              <a:buFont typeface="Wingdings"/>
              <a:buChar char="Ø"/>
            </a:pPr>
            <a:r>
              <a:rPr lang="en-CA" sz="2000" dirty="0"/>
              <a:t>Funds can be disbursed to all countries (developing and developed). </a:t>
            </a:r>
          </a:p>
          <a:p>
            <a:pPr marL="285750" indent="-285750">
              <a:buFont typeface="Wingdings"/>
              <a:buChar char="Ø"/>
            </a:pPr>
            <a:r>
              <a:rPr lang="en-US" sz="2000" dirty="0"/>
              <a:t>The disbursement process is relatively simple</a:t>
            </a:r>
            <a:r>
              <a:rPr lang="en-US" sz="2000" dirty="0">
                <a:ea typeface="+mn-lt"/>
                <a:cs typeface="+mn-lt"/>
              </a:rPr>
              <a:t> </a:t>
            </a:r>
            <a:r>
              <a:rPr lang="en-CA" sz="2000" dirty="0">
                <a:ea typeface="+mn-lt"/>
                <a:cs typeface="+mn-lt"/>
              </a:rPr>
              <a:t>and takes between 4 and 15 days once due diligence procedures are completed.</a:t>
            </a:r>
          </a:p>
          <a:p>
            <a:pPr marL="285750" indent="-285750">
              <a:buFont typeface="Wingdings"/>
              <a:buChar char="Ø"/>
            </a:pPr>
            <a:r>
              <a:rPr lang="en-CA" sz="2000" dirty="0"/>
              <a:t>Co-financing is not a requirement.</a:t>
            </a:r>
          </a:p>
          <a:p>
            <a:pPr marL="285750" indent="-285750">
              <a:buFont typeface="Wingdings"/>
              <a:buChar char="Ø"/>
            </a:pPr>
            <a:r>
              <a:rPr lang="en-CA" sz="2000" dirty="0">
                <a:ea typeface="+mn-lt"/>
                <a:cs typeface="+mn-lt"/>
              </a:rPr>
              <a:t>Indigenous Peoples and Local Communities CSOs or Not for Profit foundations can receive direct funding, provided they also pass due diligence assessments. If not, another agency can act as a managing agent.</a:t>
            </a:r>
          </a:p>
          <a:p>
            <a:pPr marL="285750" indent="-285750">
              <a:buFont typeface="Wingdings"/>
              <a:buChar char="Ø"/>
            </a:pPr>
            <a:endParaRPr lang="en-CA" dirty="0"/>
          </a:p>
          <a:p>
            <a:pPr marL="285750" indent="-285750">
              <a:buFont typeface="Wingdings"/>
              <a:buChar char="Ø"/>
            </a:pPr>
            <a:endParaRPr lang="en-US" dirty="0"/>
          </a:p>
          <a:p>
            <a:pPr marL="457200" indent="-457200">
              <a:buFont typeface="Wingdings" panose="05000000000000000000" pitchFamily="2" charset="2"/>
              <a:buChar char="Ø"/>
            </a:pPr>
            <a:endParaRPr lang="en-CA" sz="1600" dirty="0"/>
          </a:p>
          <a:p>
            <a:pPr marL="457200" indent="-457200">
              <a:buFont typeface="Wingdings" panose="05000000000000000000" pitchFamily="2" charset="2"/>
              <a:buChar char="Ø"/>
            </a:pPr>
            <a:endParaRPr lang="en-CA" sz="1600" dirty="0"/>
          </a:p>
          <a:p>
            <a:endParaRPr lang="en-CA" sz="1600" dirty="0"/>
          </a:p>
          <a:p>
            <a:pPr marL="285750" indent="-285750">
              <a:buFont typeface="Wingdings" panose="020B0604020202020204" pitchFamily="34" charset="0"/>
              <a:buChar char="Ø"/>
            </a:pP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37188457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B5294CBE-1A1E-AA8A-91CA-1FC67DBBBE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402968" cy="595487"/>
          </a:xfrm>
        </p:spPr>
        <p:txBody>
          <a:bodyPr>
            <a:noAutofit/>
          </a:bodyPr>
          <a:lstStyle/>
          <a:p>
            <a:r>
              <a:rPr lang="en-US" sz="3200" b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Recommendations to COP16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4DDE4EB-0FC1-7CB7-7A50-4DC98E8F9EC5}"/>
              </a:ext>
            </a:extLst>
          </p:cNvPr>
          <p:cNvSpPr txBox="1"/>
          <p:nvPr/>
        </p:nvSpPr>
        <p:spPr>
          <a:xfrm>
            <a:off x="267789" y="865958"/>
            <a:ext cx="11464290" cy="569386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CA" sz="2800" dirty="0">
                <a:ea typeface="+mn-lt"/>
                <a:cs typeface="+mn-lt"/>
              </a:rPr>
              <a:t>CBD/RM/AC/2024/2/2 paragraphs 106-110:</a:t>
            </a:r>
          </a:p>
          <a:p>
            <a:endParaRPr lang="en-CA" sz="2800" dirty="0"/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CA" sz="2800" dirty="0"/>
              <a:t>Form should follow function: fund host should be determined, inter alia, by the functions that the COP may decide to attribute the fund. </a:t>
            </a:r>
            <a:endParaRPr lang="en-CA" dirty="0"/>
          </a:p>
          <a:p>
            <a:pPr marL="457200" indent="-457200">
              <a:buFont typeface="Wingdings" panose="05000000000000000000" pitchFamily="2" charset="2"/>
              <a:buChar char="Ø"/>
            </a:pPr>
            <a:endParaRPr lang="en-CA" sz="2800" dirty="0"/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CA" sz="2800" dirty="0"/>
              <a:t>COP will decide almost the options put forward by the Working Group on DSI vis-a-vis how the revenue could be received and distributed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endParaRPr lang="en-CA" sz="2800" dirty="0"/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CA" sz="2800" dirty="0"/>
              <a:t>No consensual recommendation on which entity is the most adequate, but information provided and rich exchanges among experts, may be helpful to inform discussions under agenda item 9 (</a:t>
            </a:r>
            <a:r>
              <a:rPr lang="en-CA" sz="2800" b="1" dirty="0"/>
              <a:t>see report of the meeting</a:t>
            </a:r>
            <a:r>
              <a:rPr lang="en-CA" sz="2800" dirty="0"/>
              <a:t>)</a:t>
            </a:r>
          </a:p>
          <a:p>
            <a:endParaRPr lang="fr-FR" sz="28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fr-FR" sz="2800" dirty="0"/>
          </a:p>
        </p:txBody>
      </p:sp>
    </p:spTree>
    <p:extLst>
      <p:ext uri="{BB962C8B-B14F-4D97-AF65-F5344CB8AC3E}">
        <p14:creationId xmlns:p14="http://schemas.microsoft.com/office/powerpoint/2010/main" val="335982366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720FCC-9A0A-57AA-F8CD-C42EF133D2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dirty="0"/>
              <a:t>Q&amp;A</a:t>
            </a:r>
            <a:endParaRPr lang="en-CA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931A4BF-A63C-2C9A-6DC7-41AC8AEFEA2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00333" y="922386"/>
            <a:ext cx="11357773" cy="595487"/>
          </a:xfrm>
        </p:spPr>
        <p:txBody>
          <a:bodyPr/>
          <a:lstStyle/>
          <a:p>
            <a:endParaRPr lang="en-CA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B2A006F-2C15-8F10-9D29-45F0627B7004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400334" y="1679938"/>
            <a:ext cx="11357774" cy="4123266"/>
          </a:xfrm>
        </p:spPr>
        <p:txBody>
          <a:bodyPr/>
          <a:lstStyle/>
          <a:p>
            <a:pPr marL="0" indent="0">
              <a:buNone/>
            </a:pP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15657942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683918" y="921421"/>
            <a:ext cx="8824161" cy="4843708"/>
            <a:chOff x="0" y="0"/>
            <a:chExt cx="4648118" cy="2551418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4648118" cy="2551418"/>
            </a:xfrm>
            <a:custGeom>
              <a:avLst/>
              <a:gdLst/>
              <a:ahLst/>
              <a:cxnLst/>
              <a:rect l="l" t="t" r="r" b="b"/>
              <a:pathLst>
                <a:path w="4648118" h="2551418">
                  <a:moveTo>
                    <a:pt x="0" y="0"/>
                  </a:moveTo>
                  <a:lnTo>
                    <a:pt x="4648118" y="0"/>
                  </a:lnTo>
                  <a:lnTo>
                    <a:pt x="4648118" y="2551418"/>
                  </a:lnTo>
                  <a:lnTo>
                    <a:pt x="0" y="2551418"/>
                  </a:lnTo>
                  <a:close/>
                </a:path>
              </a:pathLst>
            </a:custGeom>
            <a:solidFill>
              <a:srgbClr val="EFEDED"/>
            </a:solidFill>
          </p:spPr>
          <p:txBody>
            <a:bodyPr/>
            <a:lstStyle/>
            <a:p>
              <a:endParaRPr lang="en-CA" sz="900">
                <a:solidFill>
                  <a:prstClr val="black"/>
                </a:solidFill>
                <a:latin typeface="Inter"/>
              </a:endParaRPr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4648118" cy="2589518"/>
            </a:xfrm>
            <a:prstGeom prst="rect">
              <a:avLst/>
            </a:prstGeom>
          </p:spPr>
          <p:txBody>
            <a:bodyPr lIns="25400" tIns="25400" rIns="25400" bIns="25400" rtlCol="0" anchor="ctr"/>
            <a:lstStyle/>
            <a:p>
              <a:pPr algn="ctr">
                <a:lnSpc>
                  <a:spcPts val="1330"/>
                </a:lnSpc>
              </a:pPr>
              <a:endParaRPr sz="900">
                <a:solidFill>
                  <a:prstClr val="black"/>
                </a:solidFill>
                <a:latin typeface="Inter"/>
              </a:endParaRPr>
            </a:p>
          </p:txBody>
        </p:sp>
      </p:grpSp>
      <p:sp>
        <p:nvSpPr>
          <p:cNvPr id="7" name="TextBox 6">
            <a:extLst>
              <a:ext uri="{FF2B5EF4-FFF2-40B4-BE49-F238E27FC236}">
                <a16:creationId xmlns:a16="http://schemas.microsoft.com/office/drawing/2014/main" id="{B6312175-1AA0-C1E9-C34A-1746EBB1B44E}"/>
              </a:ext>
            </a:extLst>
          </p:cNvPr>
          <p:cNvSpPr txBox="1"/>
          <p:nvPr/>
        </p:nvSpPr>
        <p:spPr>
          <a:xfrm>
            <a:off x="1871032" y="4747362"/>
            <a:ext cx="2171700" cy="84638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457200">
              <a:defRPr/>
            </a:pPr>
            <a:r>
              <a:rPr lang="en-US" altLang="ko-KR" sz="1100" dirty="0">
                <a:solidFill>
                  <a:prstClr val="black"/>
                </a:solidFill>
                <a:latin typeface="Inter"/>
                <a:cs typeface="Arial" panose="020B0604020202020204" pitchFamily="34" charset="0"/>
              </a:rPr>
              <a:t>Secretariat of the Convention </a:t>
            </a:r>
          </a:p>
          <a:p>
            <a:pPr defTabSz="457200">
              <a:defRPr/>
            </a:pPr>
            <a:r>
              <a:rPr lang="en-US" altLang="ko-KR" sz="1100" dirty="0">
                <a:solidFill>
                  <a:prstClr val="black"/>
                </a:solidFill>
                <a:latin typeface="Inter"/>
                <a:cs typeface="Arial" panose="020B0604020202020204" pitchFamily="34" charset="0"/>
              </a:rPr>
              <a:t>on Biological Diversity</a:t>
            </a:r>
            <a:r>
              <a:rPr lang="en-CA" altLang="ko-KR" sz="1100" dirty="0">
                <a:solidFill>
                  <a:prstClr val="black"/>
                </a:solidFill>
                <a:latin typeface="Inter"/>
                <a:cs typeface="Arial" panose="020B0604020202020204" pitchFamily="34" charset="0"/>
              </a:rPr>
              <a:t> </a:t>
            </a:r>
          </a:p>
          <a:p>
            <a:pPr defTabSz="457200">
              <a:defRPr/>
            </a:pPr>
            <a:endParaRPr lang="en-CA" altLang="ko-KR" sz="1100" dirty="0">
              <a:solidFill>
                <a:prstClr val="black"/>
              </a:solidFill>
              <a:latin typeface="Inter"/>
              <a:cs typeface="Arial" panose="020B0604020202020204" pitchFamily="34" charset="0"/>
            </a:endParaRPr>
          </a:p>
          <a:p>
            <a:pPr defTabSz="457200">
              <a:defRPr/>
            </a:pPr>
            <a:r>
              <a:rPr lang="en-CA" altLang="ko-KR" sz="1100" dirty="0">
                <a:solidFill>
                  <a:prstClr val="black"/>
                </a:solidFill>
                <a:latin typeface="Inter"/>
                <a:cs typeface="Arial" panose="020B0604020202020204" pitchFamily="34" charset="0"/>
              </a:rPr>
              <a:t>secretariat@cbd.int </a:t>
            </a:r>
          </a:p>
          <a:p>
            <a:pPr defTabSz="457200">
              <a:defRPr/>
            </a:pPr>
            <a:r>
              <a:rPr lang="en-CA" altLang="ko-KR" sz="1100" dirty="0">
                <a:solidFill>
                  <a:prstClr val="black"/>
                </a:solidFill>
                <a:latin typeface="Inter"/>
                <a:cs typeface="Arial" panose="020B0604020202020204" pitchFamily="34" charset="0"/>
              </a:rPr>
              <a:t>www.cbd.int</a:t>
            </a:r>
            <a:endParaRPr lang="en-US" altLang="ko-KR" sz="1100" dirty="0">
              <a:solidFill>
                <a:prstClr val="black"/>
              </a:solidFill>
              <a:latin typeface="Inter"/>
              <a:cs typeface="Arial" panose="020B0604020202020204" pitchFamily="34" charset="0"/>
            </a:endParaRPr>
          </a:p>
        </p:txBody>
      </p:sp>
      <p:sp>
        <p:nvSpPr>
          <p:cNvPr id="13" name="Freeform 8">
            <a:extLst>
              <a:ext uri="{FF2B5EF4-FFF2-40B4-BE49-F238E27FC236}">
                <a16:creationId xmlns:a16="http://schemas.microsoft.com/office/drawing/2014/main" id="{11A2AB24-8883-545E-3819-6D52A4CD09E6}"/>
              </a:ext>
            </a:extLst>
          </p:cNvPr>
          <p:cNvSpPr/>
          <p:nvPr/>
        </p:nvSpPr>
        <p:spPr>
          <a:xfrm>
            <a:off x="8382001" y="4533901"/>
            <a:ext cx="2053191" cy="951399"/>
          </a:xfrm>
          <a:custGeom>
            <a:avLst/>
            <a:gdLst/>
            <a:ahLst/>
            <a:cxnLst/>
            <a:rect l="l" t="t" r="r" b="b"/>
            <a:pathLst>
              <a:path w="2737588" h="1268532">
                <a:moveTo>
                  <a:pt x="0" y="0"/>
                </a:moveTo>
                <a:lnTo>
                  <a:pt x="2737588" y="0"/>
                </a:lnTo>
                <a:lnTo>
                  <a:pt x="2737588" y="1268532"/>
                </a:lnTo>
                <a:lnTo>
                  <a:pt x="0" y="1268532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CA" sz="900">
              <a:solidFill>
                <a:prstClr val="black"/>
              </a:solidFill>
              <a:latin typeface="Inter"/>
            </a:endParaRPr>
          </a:p>
        </p:txBody>
      </p:sp>
      <p:sp>
        <p:nvSpPr>
          <p:cNvPr id="11" name="Freeform 5">
            <a:extLst>
              <a:ext uri="{FF2B5EF4-FFF2-40B4-BE49-F238E27FC236}">
                <a16:creationId xmlns:a16="http://schemas.microsoft.com/office/drawing/2014/main" id="{361AEEF9-6613-DFEB-813B-AC78EEB6AB2F}"/>
              </a:ext>
            </a:extLst>
          </p:cNvPr>
          <p:cNvSpPr/>
          <p:nvPr/>
        </p:nvSpPr>
        <p:spPr>
          <a:xfrm>
            <a:off x="4229844" y="2621948"/>
            <a:ext cx="3732312" cy="2971800"/>
          </a:xfrm>
          <a:custGeom>
            <a:avLst/>
            <a:gdLst/>
            <a:ahLst/>
            <a:cxnLst/>
            <a:rect l="l" t="t" r="r" b="b"/>
            <a:pathLst>
              <a:path w="10154776" h="8229600">
                <a:moveTo>
                  <a:pt x="0" y="0"/>
                </a:moveTo>
                <a:lnTo>
                  <a:pt x="10154776" y="0"/>
                </a:lnTo>
                <a:lnTo>
                  <a:pt x="10154776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CA" sz="900">
              <a:solidFill>
                <a:prstClr val="black"/>
              </a:solidFill>
              <a:latin typeface="Inter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Custom 2">
      <a:majorFont>
        <a:latin typeface="Giorgio Sans 1 Heavy"/>
        <a:ea typeface=""/>
        <a:cs typeface=""/>
      </a:majorFont>
      <a:minorFont>
        <a:latin typeface="Inter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aft Biodiversity Plan Deck Template Dec 2023" id="{7878D432-2C8F-4870-91F8-7AA82FBBD8FD}" vid="{7B99017A-30B6-4C11-B9C0-B4829F808985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2DCE20B4A46324F91882C0B469D095E" ma:contentTypeVersion="21" ma:contentTypeDescription="Create a new document." ma:contentTypeScope="" ma:versionID="a76157d6b172fba15d49db045db8c8b7">
  <xsd:schema xmlns:xsd="http://www.w3.org/2001/XMLSchema" xmlns:xs="http://www.w3.org/2001/XMLSchema" xmlns:p="http://schemas.microsoft.com/office/2006/metadata/properties" xmlns:ns2="394bbfa8-7490-4a48-8e49-faa91c2d11d7" xmlns:ns3="600c1254-847a-46ac-8186-5eb644b4cfcd" xmlns:ns4="985ec44e-1bab-4c0b-9df0-6ba128686fc9" targetNamespace="http://schemas.microsoft.com/office/2006/metadata/properties" ma:root="true" ma:fieldsID="2a0acf89d4f85fd7256672f20a8e2e0a" ns2:_="" ns3:_="" ns4:_="">
    <xsd:import namespace="394bbfa8-7490-4a48-8e49-faa91c2d11d7"/>
    <xsd:import namespace="600c1254-847a-46ac-8186-5eb644b4cfcd"/>
    <xsd:import namespace="985ec44e-1bab-4c0b-9df0-6ba128686fc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  <xsd:element ref="ns2:MediaLengthInSeconds" minOccurs="0"/>
                <xsd:element ref="ns2:BriefDescription" minOccurs="0"/>
                <xsd:element ref="ns2:Language" minOccurs="0"/>
                <xsd:element ref="ns2:lcf76f155ced4ddcb4097134ff3c332f" minOccurs="0"/>
                <xsd:element ref="ns4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94bbfa8-7490-4a48-8e49-faa91c2d11d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BriefDescription" ma:index="21" nillable="true" ma:displayName="Brief Description" ma:format="Dropdown" ma:internalName="BriefDescription">
      <xsd:simpleType>
        <xsd:restriction base="dms:Note">
          <xsd:maxLength value="255"/>
        </xsd:restriction>
      </xsd:simpleType>
    </xsd:element>
    <xsd:element name="Language" ma:index="22" nillable="true" ma:displayName="Language" ma:default="English" ma:format="Dropdown" ma:internalName="Language">
      <xsd:simpleType>
        <xsd:union memberTypes="dms:Text">
          <xsd:simpleType>
            <xsd:restriction base="dms:Choice">
              <xsd:enumeration value="English"/>
              <xsd:enumeration value="Spanish"/>
              <xsd:enumeration value="French"/>
            </xsd:restriction>
          </xsd:simpleType>
        </xsd:union>
      </xsd:simpleType>
    </xsd:element>
    <xsd:element name="lcf76f155ced4ddcb4097134ff3c332f" ma:index="24" nillable="true" ma:taxonomy="true" ma:internalName="lcf76f155ced4ddcb4097134ff3c332f" ma:taxonomyFieldName="MediaServiceImageTags" ma:displayName="Image Tags" ma:readOnly="false" ma:fieldId="{5cf76f15-5ced-4ddc-b409-7134ff3c332f}" ma:taxonomyMulti="true" ma:sspId="78175662-8596-484a-92c7-351d01561e22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6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7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00c1254-847a-46ac-8186-5eb644b4cfcd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85ec44e-1bab-4c0b-9df0-6ba128686fc9" elementFormDefault="qualified">
    <xsd:import namespace="http://schemas.microsoft.com/office/2006/documentManagement/types"/>
    <xsd:import namespace="http://schemas.microsoft.com/office/infopath/2007/PartnerControls"/>
    <xsd:element name="TaxCatchAll" ma:index="25" nillable="true" ma:displayName="Taxonomy Catch All Column" ma:hidden="true" ma:list="{9690f9b9-1ae4-40e3-a9a8-43f7a1514ebe}" ma:internalName="TaxCatchAll" ma:showField="CatchAllData" ma:web="600c1254-847a-46ac-8186-5eb644b4cfcd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anguage xmlns="394bbfa8-7490-4a48-8e49-faa91c2d11d7">English</Language>
    <TaxCatchAll xmlns="985ec44e-1bab-4c0b-9df0-6ba128686fc9" xsi:nil="true"/>
    <BriefDescription xmlns="394bbfa8-7490-4a48-8e49-faa91c2d11d7" xsi:nil="true"/>
    <lcf76f155ced4ddcb4097134ff3c332f xmlns="394bbfa8-7490-4a48-8e49-faa91c2d11d7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2973BBA6-8356-4BFB-8A82-EDFED85CFD2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94bbfa8-7490-4a48-8e49-faa91c2d11d7"/>
    <ds:schemaRef ds:uri="600c1254-847a-46ac-8186-5eb644b4cfcd"/>
    <ds:schemaRef ds:uri="985ec44e-1bab-4c0b-9df0-6ba128686fc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78A6D1B2-6800-46D5-933B-6BE0C8D60BB3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3AF7741-E768-4A91-A4D0-BCD1BFA69DA7}">
  <ds:schemaRefs>
    <ds:schemaRef ds:uri="985ec44e-1bab-4c0b-9df0-6ba128686fc9"/>
    <ds:schemaRef ds:uri="http://www.w3.org/XML/1998/namespace"/>
    <ds:schemaRef ds:uri="394bbfa8-7490-4a48-8e49-faa91c2d11d7"/>
    <ds:schemaRef ds:uri="http://purl.org/dc/dcmitype/"/>
    <ds:schemaRef ds:uri="http://schemas.openxmlformats.org/package/2006/metadata/core-properties"/>
    <ds:schemaRef ds:uri="http://schemas.microsoft.com/office/2006/documentManagement/types"/>
    <ds:schemaRef ds:uri="http://purl.org/dc/elements/1.1/"/>
    <ds:schemaRef ds:uri="600c1254-847a-46ac-8186-5eb644b4cfcd"/>
    <ds:schemaRef ds:uri="http://schemas.microsoft.com/office/infopath/2007/PartnerControls"/>
    <ds:schemaRef ds:uri="http://schemas.microsoft.com/office/2006/metadata/properties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4336</TotalTime>
  <Words>1750</Words>
  <Application>Microsoft Office PowerPoint</Application>
  <PresentationFormat>Widescreen</PresentationFormat>
  <Paragraphs>200</Paragraphs>
  <Slides>16</Slides>
  <Notes>16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7" baseType="lpstr">
      <vt:lpstr>Giorgio Sans 1 Heavy</vt:lpstr>
      <vt:lpstr>Inter</vt:lpstr>
      <vt:lpstr>proxima-nova</vt:lpstr>
      <vt:lpstr>Aptos</vt:lpstr>
      <vt:lpstr>Arial</vt:lpstr>
      <vt:lpstr>Calibri</vt:lpstr>
      <vt:lpstr>Heebo</vt:lpstr>
      <vt:lpstr>Segoe UI</vt:lpstr>
      <vt:lpstr>Times New Roman</vt:lpstr>
      <vt:lpstr>Wingdings</vt:lpstr>
      <vt:lpstr>1_Office Theme</vt:lpstr>
      <vt:lpstr>Advisory Committee on Resource mobilization Recommendations to COP16</vt:lpstr>
      <vt:lpstr>PowerPoint Presentation</vt:lpstr>
      <vt:lpstr>PowerPoint Presentation</vt:lpstr>
      <vt:lpstr>Criteria considered for the adequate entity</vt:lpstr>
      <vt:lpstr>Criteria considered for the adequate entity</vt:lpstr>
      <vt:lpstr>Criteria considered for the adequate entity</vt:lpstr>
      <vt:lpstr>Consideration of options</vt:lpstr>
      <vt:lpstr>GEF family of funds, including GBFF</vt:lpstr>
      <vt:lpstr>GEF family of funds, including GBFF </vt:lpstr>
      <vt:lpstr>GEF family of funds, including GBFF </vt:lpstr>
      <vt:lpstr>Global Instrument for Biodiversity Finance</vt:lpstr>
      <vt:lpstr>Multi-Partnership Trust Fund Office (MPTFO) (UNDP)</vt:lpstr>
      <vt:lpstr>Multi-Partnership Trust Fund Office (MPTFO) (UNDP)</vt:lpstr>
      <vt:lpstr>Recommendations to COP16</vt:lpstr>
      <vt:lpstr>Q&amp;A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Charlotte  Germain-Aubrey</dc:creator>
  <cp:lastModifiedBy>Kirsty Bryant</cp:lastModifiedBy>
  <cp:revision>9</cp:revision>
  <cp:lastPrinted>2024-09-06T20:13:23Z</cp:lastPrinted>
  <dcterms:created xsi:type="dcterms:W3CDTF">2024-09-03T20:46:56Z</dcterms:created>
  <dcterms:modified xsi:type="dcterms:W3CDTF">2024-10-03T19:58:05Z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0x010100D2DCE20B4A46324F91882C0B469D095E</vt:lpwstr>
  </property>
  <property fmtid="{D5CDD505-2E9C-101B-9397-08002B2CF9AE}" pid="3" name="MediaServiceImageTags">
    <vt:lpwstr/>
  </property>
</Properties>
</file>